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4"/>
  </p:notesMasterIdLst>
  <p:sldIdLst>
    <p:sldId id="263" r:id="rId3"/>
  </p:sldIdLst>
  <p:sldSz cx="43891200" cy="32918400"/>
  <p:notesSz cx="6858000" cy="9144000"/>
  <p:embeddedFontLst>
    <p:embeddedFont>
      <p:font typeface="Domine" panose="02040503040403060204" pitchFamily="18" charset="0"/>
      <p:regular r:id="rId8"/>
    </p:embeddedFont>
  </p:embeddedFontLst>
  <p:custDataLst>
    <p:tags r:id="rId9"/>
  </p:custDataLst>
  <p:defaultTextStyle>
    <a:defPPr>
      <a:defRPr lang="en-US"/>
    </a:defPPr>
    <a:lvl1pPr marL="0" algn="l" defTabSz="4387850" rtl="0" eaLnBrk="1" latinLnBrk="0" hangingPunct="1">
      <a:defRPr sz="8700" kern="1200">
        <a:solidFill>
          <a:schemeClr val="tx1"/>
        </a:solidFill>
        <a:latin typeface="+mn-lt"/>
        <a:ea typeface="+mn-ea"/>
        <a:cs typeface="+mn-cs"/>
      </a:defRPr>
    </a:lvl1pPr>
    <a:lvl2pPr marL="2193925" algn="l" defTabSz="4387850" rtl="0" eaLnBrk="1" latinLnBrk="0" hangingPunct="1">
      <a:defRPr sz="8700" kern="1200">
        <a:solidFill>
          <a:schemeClr val="tx1"/>
        </a:solidFill>
        <a:latin typeface="+mn-lt"/>
        <a:ea typeface="+mn-ea"/>
        <a:cs typeface="+mn-cs"/>
      </a:defRPr>
    </a:lvl2pPr>
    <a:lvl3pPr marL="4387850" algn="l" defTabSz="4387850" rtl="0" eaLnBrk="1" latinLnBrk="0" hangingPunct="1">
      <a:defRPr sz="8700" kern="1200">
        <a:solidFill>
          <a:schemeClr val="tx1"/>
        </a:solidFill>
        <a:latin typeface="+mn-lt"/>
        <a:ea typeface="+mn-ea"/>
        <a:cs typeface="+mn-cs"/>
      </a:defRPr>
    </a:lvl3pPr>
    <a:lvl4pPr marL="6582410" algn="l" defTabSz="4387850" rtl="0" eaLnBrk="1" latinLnBrk="0" hangingPunct="1">
      <a:defRPr sz="8700" kern="1200">
        <a:solidFill>
          <a:schemeClr val="tx1"/>
        </a:solidFill>
        <a:latin typeface="+mn-lt"/>
        <a:ea typeface="+mn-ea"/>
        <a:cs typeface="+mn-cs"/>
      </a:defRPr>
    </a:lvl4pPr>
    <a:lvl5pPr marL="8776335" algn="l" defTabSz="4387850" rtl="0" eaLnBrk="1" latinLnBrk="0" hangingPunct="1">
      <a:defRPr sz="8700" kern="1200">
        <a:solidFill>
          <a:schemeClr val="tx1"/>
        </a:solidFill>
        <a:latin typeface="+mn-lt"/>
        <a:ea typeface="+mn-ea"/>
        <a:cs typeface="+mn-cs"/>
      </a:defRPr>
    </a:lvl5pPr>
    <a:lvl6pPr marL="10970260" algn="l" defTabSz="4387850" rtl="0" eaLnBrk="1" latinLnBrk="0" hangingPunct="1">
      <a:defRPr sz="8700" kern="1200">
        <a:solidFill>
          <a:schemeClr val="tx1"/>
        </a:solidFill>
        <a:latin typeface="+mn-lt"/>
        <a:ea typeface="+mn-ea"/>
        <a:cs typeface="+mn-cs"/>
      </a:defRPr>
    </a:lvl6pPr>
    <a:lvl7pPr marL="13164185" algn="l" defTabSz="4387850" rtl="0" eaLnBrk="1" latinLnBrk="0" hangingPunct="1">
      <a:defRPr sz="8700" kern="1200">
        <a:solidFill>
          <a:schemeClr val="tx1"/>
        </a:solidFill>
        <a:latin typeface="+mn-lt"/>
        <a:ea typeface="+mn-ea"/>
        <a:cs typeface="+mn-cs"/>
      </a:defRPr>
    </a:lvl7pPr>
    <a:lvl8pPr marL="15358110" algn="l" defTabSz="4387850" rtl="0" eaLnBrk="1" latinLnBrk="0" hangingPunct="1">
      <a:defRPr sz="8700" kern="1200">
        <a:solidFill>
          <a:schemeClr val="tx1"/>
        </a:solidFill>
        <a:latin typeface="+mn-lt"/>
        <a:ea typeface="+mn-ea"/>
        <a:cs typeface="+mn-cs"/>
      </a:defRPr>
    </a:lvl8pPr>
    <a:lvl9pPr marL="17552035" algn="l" defTabSz="4387850" rtl="0" eaLnBrk="1" latinLnBrk="0" hangingPunct="1">
      <a:defRPr sz="87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878" userDrawn="1">
          <p15:clr>
            <a:srgbClr val="A4A3A4"/>
          </p15:clr>
        </p15:guide>
        <p15:guide id="2" pos="10464" userDrawn="1">
          <p15:clr>
            <a:srgbClr val="A4A3A4"/>
          </p15:clr>
        </p15:guide>
        <p15:guide id="3" orient="horz" pos="10368" userDrawn="1">
          <p15:clr>
            <a:srgbClr val="A4A3A4"/>
          </p15:clr>
        </p15:guide>
        <p15:guide id="4" pos="1382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45" autoAdjust="0"/>
    <p:restoredTop sz="93519" autoAdjust="0"/>
  </p:normalViewPr>
  <p:slideViewPr>
    <p:cSldViewPr snapToGrid="0" showGuides="1">
      <p:cViewPr>
        <p:scale>
          <a:sx n="187" d="100"/>
          <a:sy n="187" d="100"/>
        </p:scale>
        <p:origin x="-35976" y="-27936"/>
      </p:cViewPr>
      <p:guideLst>
        <p:guide orient="horz" pos="6878"/>
        <p:guide pos="10464"/>
        <p:guide orient="horz" pos="10368"/>
        <p:guide pos="13824"/>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tags" Target="tags/tag21.xml"/><Relationship Id="rId8" Type="http://schemas.openxmlformats.org/officeDocument/2006/relationships/font" Target="fonts/font1.fntdata"/><Relationship Id="rId7" Type="http://schemas.openxmlformats.org/officeDocument/2006/relationships/tableStyles" Target="tableStyles.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defPPr>
              <a:defRPr kern="1200"/>
            </a:defPPr>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defPPr>
              <a:defRPr kern="1200"/>
            </a:defPPr>
            <a:lvl1pPr algn="r">
              <a:defRPr sz="1200"/>
            </a:lvl1pPr>
          </a:lstStyle>
          <a:p>
            <a:fld id="{7B0E8FA9-8B5F-4493-A208-FBBD06A1EBF4}" type="datetimeFigureOut">
              <a:rPr lang="en-US" smtClean="0"/>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defPPr>
              <a:defRPr kern="1200"/>
            </a:def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defPPr>
              <a:defRPr kern="1200"/>
            </a:defPPr>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defPPr>
              <a:defRPr kern="1200"/>
            </a:defPPr>
            <a:lvl1pPr algn="r">
              <a:defRPr sz="1200"/>
            </a:lvl1pPr>
          </a:lstStyle>
          <a:p>
            <a:fld id="{CD15AFD9-35F1-4A8D-8AD3-EDB948176196}"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4387850" rtl="0" eaLnBrk="1" latinLnBrk="0" hangingPunct="1">
      <a:defRPr sz="5700" kern="1200">
        <a:solidFill>
          <a:schemeClr val="tx1"/>
        </a:solidFill>
        <a:latin typeface="+mn-lt"/>
        <a:ea typeface="+mn-ea"/>
        <a:cs typeface="+mn-cs"/>
      </a:defRPr>
    </a:lvl1pPr>
    <a:lvl2pPr marL="2193925" algn="l" defTabSz="4387850" rtl="0" eaLnBrk="1" latinLnBrk="0" hangingPunct="1">
      <a:defRPr sz="5700" kern="1200">
        <a:solidFill>
          <a:schemeClr val="tx1"/>
        </a:solidFill>
        <a:latin typeface="+mn-lt"/>
        <a:ea typeface="+mn-ea"/>
        <a:cs typeface="+mn-cs"/>
      </a:defRPr>
    </a:lvl2pPr>
    <a:lvl3pPr marL="4387850" algn="l" defTabSz="4387850" rtl="0" eaLnBrk="1" latinLnBrk="0" hangingPunct="1">
      <a:defRPr sz="5700" kern="1200">
        <a:solidFill>
          <a:schemeClr val="tx1"/>
        </a:solidFill>
        <a:latin typeface="+mn-lt"/>
        <a:ea typeface="+mn-ea"/>
        <a:cs typeface="+mn-cs"/>
      </a:defRPr>
    </a:lvl3pPr>
    <a:lvl4pPr marL="6582410" algn="l" defTabSz="4387850" rtl="0" eaLnBrk="1" latinLnBrk="0" hangingPunct="1">
      <a:defRPr sz="5700" kern="1200">
        <a:solidFill>
          <a:schemeClr val="tx1"/>
        </a:solidFill>
        <a:latin typeface="+mn-lt"/>
        <a:ea typeface="+mn-ea"/>
        <a:cs typeface="+mn-cs"/>
      </a:defRPr>
    </a:lvl4pPr>
    <a:lvl5pPr marL="8776335" algn="l" defTabSz="4387850" rtl="0" eaLnBrk="1" latinLnBrk="0" hangingPunct="1">
      <a:defRPr sz="5700" kern="1200">
        <a:solidFill>
          <a:schemeClr val="tx1"/>
        </a:solidFill>
        <a:latin typeface="+mn-lt"/>
        <a:ea typeface="+mn-ea"/>
        <a:cs typeface="+mn-cs"/>
      </a:defRPr>
    </a:lvl5pPr>
    <a:lvl6pPr marL="10970260" algn="l" defTabSz="4387850" rtl="0" eaLnBrk="1" latinLnBrk="0" hangingPunct="1">
      <a:defRPr sz="5700" kern="1200">
        <a:solidFill>
          <a:schemeClr val="tx1"/>
        </a:solidFill>
        <a:latin typeface="+mn-lt"/>
        <a:ea typeface="+mn-ea"/>
        <a:cs typeface="+mn-cs"/>
      </a:defRPr>
    </a:lvl6pPr>
    <a:lvl7pPr marL="13164185" algn="l" defTabSz="4387850" rtl="0" eaLnBrk="1" latinLnBrk="0" hangingPunct="1">
      <a:defRPr sz="5700" kern="1200">
        <a:solidFill>
          <a:schemeClr val="tx1"/>
        </a:solidFill>
        <a:latin typeface="+mn-lt"/>
        <a:ea typeface="+mn-ea"/>
        <a:cs typeface="+mn-cs"/>
      </a:defRPr>
    </a:lvl7pPr>
    <a:lvl8pPr marL="15358110" algn="l" defTabSz="4387850" rtl="0" eaLnBrk="1" latinLnBrk="0" hangingPunct="1">
      <a:defRPr sz="5700" kern="1200">
        <a:solidFill>
          <a:schemeClr val="tx1"/>
        </a:solidFill>
        <a:latin typeface="+mn-lt"/>
        <a:ea typeface="+mn-ea"/>
        <a:cs typeface="+mn-cs"/>
      </a:defRPr>
    </a:lvl8pPr>
    <a:lvl9pPr marL="17552035" algn="l" defTabSz="4387850" rtl="0" eaLnBrk="1" latinLnBrk="0" hangingPunct="1">
      <a:defRPr sz="57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cSld>
  <p:clrMapOvr>
    <a:masterClrMapping/>
  </p:clrMapOvr>
  <p:transition/>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image" Target="../media/image2.png"/><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New picture"/>
          <p:cNvPicPr/>
          <p:nvPr/>
        </p:nvPicPr>
        <p:blipFill>
          <a:blip r:embed="rId3"/>
          <a:stretch>
            <a:fillRect/>
          </a:stretch>
        </p:blipFill>
        <p:spPr>
          <a:xfrm rot="16200000">
            <a:off x="-11074400" y="16459200"/>
            <a:ext cx="14274800" cy="3937000"/>
          </a:xfrm>
          <a:prstGeom prst="rect">
            <a:avLst/>
          </a:prstGeom>
        </p:spPr>
      </p:pic>
      <p:pic>
        <p:nvPicPr>
          <p:cNvPr id="3" name="New picture"/>
          <p:cNvPicPr/>
          <p:nvPr/>
        </p:nvPicPr>
        <p:blipFill>
          <a:blip r:embed="rId3"/>
          <a:stretch>
            <a:fillRect/>
          </a:stretch>
        </p:blipFill>
        <p:spPr>
          <a:xfrm rot="5400000">
            <a:off x="40690800" y="16459200"/>
            <a:ext cx="14274800" cy="3937000"/>
          </a:xfrm>
          <a:prstGeom prst="rect">
            <a:avLst/>
          </a:prstGeom>
        </p:spPr>
      </p:pic>
      <p:pic>
        <p:nvPicPr>
          <p:cNvPr id="4" name="New picture"/>
          <p:cNvPicPr/>
          <p:nvPr/>
        </p:nvPicPr>
        <p:blipFill>
          <a:blip r:embed="rId4"/>
          <a:stretch>
            <a:fillRect/>
          </a:stretch>
        </p:blipFill>
        <p:spPr>
          <a:xfrm>
            <a:off x="6946900" y="33426400"/>
            <a:ext cx="29997400" cy="1447800"/>
          </a:xfrm>
          <a:prstGeom prst="rect">
            <a:avLst/>
          </a:prstGeom>
        </p:spPr>
      </p:pic>
      <p:sp>
        <p:nvSpPr>
          <p:cNvPr id="5" name="New shape"/>
          <p:cNvSpPr/>
          <p:nvPr/>
        </p:nvSpPr>
        <p:spPr>
          <a:xfrm>
            <a:off x="6946900" y="33997900"/>
            <a:ext cx="21945600" cy="127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4560">
                <a:solidFill>
                  <a:srgbClr val="808080"/>
                </a:solidFill>
              </a:rPr>
              <a:t>Template ID: assessingslate  Size: 48x36</a:t>
            </a:r>
            <a:endParaRPr sz="4560">
              <a:solidFill>
                <a:srgbClr val="808080"/>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ransition/>
  <p:txStyles>
    <p:titleStyle>
      <a:defPPr>
        <a:defRPr kern="1200"/>
      </a:defPPr>
      <a:lvl1pPr algn="ctr" defTabSz="4389120" rtl="0" eaLnBrk="1" latinLnBrk="0" hangingPunct="1">
        <a:spcBef>
          <a:spcPct val="0"/>
        </a:spcBef>
        <a:buNone/>
        <a:defRPr sz="13400" kern="1200">
          <a:solidFill>
            <a:schemeClr val="tx1"/>
          </a:solidFill>
          <a:latin typeface="+mj-lt"/>
          <a:ea typeface="+mj-ea"/>
          <a:cs typeface="+mj-cs"/>
        </a:defRPr>
      </a:lvl1pPr>
    </p:titleStyle>
    <p:bodyStyle>
      <a:defPPr>
        <a:defRPr kern="1200"/>
      </a:defPPr>
      <a:lvl1pPr marL="0" indent="0" algn="l" defTabSz="4389120" rtl="0" eaLnBrk="1" latinLnBrk="0" hangingPunct="1">
        <a:spcBef>
          <a:spcPct val="20000"/>
        </a:spcBef>
        <a:buFont typeface="Arial" panose="020B0604020202090204" pitchFamily="34" charset="0"/>
        <a:buNone/>
        <a:defRPr sz="13400" kern="1200">
          <a:solidFill>
            <a:schemeClr val="tx1"/>
          </a:solidFill>
          <a:latin typeface="+mn-lt"/>
          <a:ea typeface="+mn-ea"/>
          <a:cs typeface="+mn-cs"/>
        </a:defRPr>
      </a:lvl1pPr>
      <a:lvl2pPr marL="3566160" indent="-1371600" algn="l" defTabSz="4389120" rtl="0" eaLnBrk="1" latinLnBrk="0" hangingPunct="1">
        <a:spcBef>
          <a:spcPct val="20000"/>
        </a:spcBef>
        <a:buFont typeface="Arial" panose="020B0604020202090204" pitchFamily="34" charset="0"/>
        <a:buChar char="–"/>
        <a:defRPr sz="13400" kern="1200">
          <a:solidFill>
            <a:schemeClr val="tx1"/>
          </a:solidFill>
          <a:latin typeface="+mn-lt"/>
          <a:ea typeface="+mn-ea"/>
          <a:cs typeface="+mn-cs"/>
        </a:defRPr>
      </a:lvl2pPr>
      <a:lvl3pPr marL="5486400" indent="-1097280" algn="l" defTabSz="4389120" rtl="0" eaLnBrk="1" latinLnBrk="0" hangingPunct="1">
        <a:spcBef>
          <a:spcPct val="20000"/>
        </a:spcBef>
        <a:buFont typeface="Arial" panose="020B0604020202090204" pitchFamily="34" charset="0"/>
        <a:buChar char="•"/>
        <a:defRPr sz="11500" kern="1200">
          <a:solidFill>
            <a:schemeClr val="tx1"/>
          </a:solidFill>
          <a:latin typeface="+mn-lt"/>
          <a:ea typeface="+mn-ea"/>
          <a:cs typeface="+mn-cs"/>
        </a:defRPr>
      </a:lvl3pPr>
      <a:lvl4pPr marL="7680960" indent="-1097280" algn="l" defTabSz="4389120" rtl="0" eaLnBrk="1" latinLnBrk="0" hangingPunct="1">
        <a:spcBef>
          <a:spcPct val="20000"/>
        </a:spcBef>
        <a:buFont typeface="Arial" panose="020B0604020202090204" pitchFamily="34" charset="0"/>
        <a:buChar char="–"/>
        <a:defRPr sz="9700" kern="1200">
          <a:solidFill>
            <a:schemeClr val="tx1"/>
          </a:solidFill>
          <a:latin typeface="+mn-lt"/>
          <a:ea typeface="+mn-ea"/>
          <a:cs typeface="+mn-cs"/>
        </a:defRPr>
      </a:lvl4pPr>
      <a:lvl5pPr marL="9875520" indent="-1097280" algn="l" defTabSz="4389120" rtl="0" eaLnBrk="1" latinLnBrk="0" hangingPunct="1">
        <a:spcBef>
          <a:spcPct val="20000"/>
        </a:spcBef>
        <a:buFont typeface="Arial" panose="020B0604020202090204" pitchFamily="34" charset="0"/>
        <a:buChar char="»"/>
        <a:defRPr sz="9700" kern="1200">
          <a:solidFill>
            <a:schemeClr val="tx1"/>
          </a:solidFill>
          <a:latin typeface="+mn-lt"/>
          <a:ea typeface="+mn-ea"/>
          <a:cs typeface="+mn-cs"/>
        </a:defRPr>
      </a:lvl5pPr>
      <a:lvl6pPr marL="12070080" indent="-1097280" algn="l" defTabSz="4389120" rtl="0" eaLnBrk="1" latinLnBrk="0" hangingPunct="1">
        <a:spcBef>
          <a:spcPct val="20000"/>
        </a:spcBef>
        <a:buFont typeface="Arial" panose="020B0604020202090204" pitchFamily="34" charset="0"/>
        <a:buChar char="•"/>
        <a:defRPr sz="9700" kern="1200">
          <a:solidFill>
            <a:schemeClr val="tx1"/>
          </a:solidFill>
          <a:latin typeface="+mn-lt"/>
          <a:ea typeface="+mn-ea"/>
          <a:cs typeface="+mn-cs"/>
        </a:defRPr>
      </a:lvl6pPr>
      <a:lvl7pPr marL="14264640" indent="-1097280" algn="l" defTabSz="4389120" rtl="0" eaLnBrk="1" latinLnBrk="0" hangingPunct="1">
        <a:spcBef>
          <a:spcPct val="20000"/>
        </a:spcBef>
        <a:buFont typeface="Arial" panose="020B0604020202090204" pitchFamily="34" charset="0"/>
        <a:buChar char="•"/>
        <a:defRPr sz="9700" kern="1200">
          <a:solidFill>
            <a:schemeClr val="tx1"/>
          </a:solidFill>
          <a:latin typeface="+mn-lt"/>
          <a:ea typeface="+mn-ea"/>
          <a:cs typeface="+mn-cs"/>
        </a:defRPr>
      </a:lvl7pPr>
      <a:lvl8pPr marL="16458565" indent="-1097280" algn="l" defTabSz="4389120" rtl="0" eaLnBrk="1" latinLnBrk="0" hangingPunct="1">
        <a:spcBef>
          <a:spcPct val="20000"/>
        </a:spcBef>
        <a:buFont typeface="Arial" panose="020B0604020202090204" pitchFamily="34" charset="0"/>
        <a:buChar char="•"/>
        <a:defRPr sz="9700" kern="1200">
          <a:solidFill>
            <a:schemeClr val="tx1"/>
          </a:solidFill>
          <a:latin typeface="+mn-lt"/>
          <a:ea typeface="+mn-ea"/>
          <a:cs typeface="+mn-cs"/>
        </a:defRPr>
      </a:lvl8pPr>
      <a:lvl9pPr marL="18653125" indent="-1097280" algn="l" defTabSz="4389120" rtl="0" eaLnBrk="1" latinLnBrk="0" hangingPunct="1">
        <a:spcBef>
          <a:spcPct val="20000"/>
        </a:spcBef>
        <a:buFont typeface="Arial" panose="020B0604020202090204" pitchFamily="34" charset="0"/>
        <a:buChar char="•"/>
        <a:defRPr sz="9700" kern="1200">
          <a:solidFill>
            <a:schemeClr val="tx1"/>
          </a:solidFill>
          <a:latin typeface="+mn-lt"/>
          <a:ea typeface="+mn-ea"/>
          <a:cs typeface="+mn-cs"/>
        </a:defRPr>
      </a:lvl9pPr>
    </p:bodyStyle>
    <p:otherStyle>
      <a:defPPr>
        <a:defRPr lang="en-US"/>
      </a:defPPr>
      <a:lvl1pPr marL="0" algn="l" defTabSz="4389120" rtl="0" eaLnBrk="1" latinLnBrk="0" hangingPunct="1">
        <a:defRPr sz="8700" kern="1200">
          <a:solidFill>
            <a:schemeClr val="tx1"/>
          </a:solidFill>
          <a:latin typeface="+mn-lt"/>
          <a:ea typeface="+mn-ea"/>
          <a:cs typeface="+mn-cs"/>
        </a:defRPr>
      </a:lvl1pPr>
      <a:lvl2pPr marL="2194560" algn="l" defTabSz="4389120" rtl="0" eaLnBrk="1" latinLnBrk="0" hangingPunct="1">
        <a:defRPr sz="8700" kern="1200">
          <a:solidFill>
            <a:schemeClr val="tx1"/>
          </a:solidFill>
          <a:latin typeface="+mn-lt"/>
          <a:ea typeface="+mn-ea"/>
          <a:cs typeface="+mn-cs"/>
        </a:defRPr>
      </a:lvl2pPr>
      <a:lvl3pPr marL="4389120" algn="l" defTabSz="4389120" rtl="0" eaLnBrk="1" latinLnBrk="0" hangingPunct="1">
        <a:defRPr sz="8700" kern="1200">
          <a:solidFill>
            <a:schemeClr val="tx1"/>
          </a:solidFill>
          <a:latin typeface="+mn-lt"/>
          <a:ea typeface="+mn-ea"/>
          <a:cs typeface="+mn-cs"/>
        </a:defRPr>
      </a:lvl3pPr>
      <a:lvl4pPr marL="6583680" algn="l" defTabSz="4389120" rtl="0" eaLnBrk="1" latinLnBrk="0" hangingPunct="1">
        <a:defRPr sz="8700" kern="1200">
          <a:solidFill>
            <a:schemeClr val="tx1"/>
          </a:solidFill>
          <a:latin typeface="+mn-lt"/>
          <a:ea typeface="+mn-ea"/>
          <a:cs typeface="+mn-cs"/>
        </a:defRPr>
      </a:lvl4pPr>
      <a:lvl5pPr marL="8778240" algn="l" defTabSz="4389120" rtl="0" eaLnBrk="1" latinLnBrk="0" hangingPunct="1">
        <a:defRPr sz="8700" kern="1200">
          <a:solidFill>
            <a:schemeClr val="tx1"/>
          </a:solidFill>
          <a:latin typeface="+mn-lt"/>
          <a:ea typeface="+mn-ea"/>
          <a:cs typeface="+mn-cs"/>
        </a:defRPr>
      </a:lvl5pPr>
      <a:lvl6pPr marL="10972800" algn="l" defTabSz="4389120" rtl="0" eaLnBrk="1" latinLnBrk="0" hangingPunct="1">
        <a:defRPr sz="8700" kern="1200">
          <a:solidFill>
            <a:schemeClr val="tx1"/>
          </a:solidFill>
          <a:latin typeface="+mn-lt"/>
          <a:ea typeface="+mn-ea"/>
          <a:cs typeface="+mn-cs"/>
        </a:defRPr>
      </a:lvl6pPr>
      <a:lvl7pPr marL="13167360" algn="l" defTabSz="4389120" rtl="0" eaLnBrk="1" latinLnBrk="0" hangingPunct="1">
        <a:defRPr sz="8700" kern="1200">
          <a:solidFill>
            <a:schemeClr val="tx1"/>
          </a:solidFill>
          <a:latin typeface="+mn-lt"/>
          <a:ea typeface="+mn-ea"/>
          <a:cs typeface="+mn-cs"/>
        </a:defRPr>
      </a:lvl7pPr>
      <a:lvl8pPr marL="15361285" algn="l" defTabSz="4389120" rtl="0" eaLnBrk="1" latinLnBrk="0" hangingPunct="1">
        <a:defRPr sz="8700" kern="1200">
          <a:solidFill>
            <a:schemeClr val="tx1"/>
          </a:solidFill>
          <a:latin typeface="+mn-lt"/>
          <a:ea typeface="+mn-ea"/>
          <a:cs typeface="+mn-cs"/>
        </a:defRPr>
      </a:lvl8pPr>
      <a:lvl9pPr marL="17555845" algn="l" defTabSz="4389120" rtl="0" eaLnBrk="1" latinLnBrk="0" hangingPunct="1">
        <a:defRPr sz="8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tags" Target="../tags/tag4.xml"/><Relationship Id="rId8" Type="http://schemas.openxmlformats.org/officeDocument/2006/relationships/tags" Target="../tags/tag3.xml"/><Relationship Id="rId7" Type="http://schemas.openxmlformats.org/officeDocument/2006/relationships/tags" Target="../tags/tag2.xml"/><Relationship Id="rId6" Type="http://schemas.openxmlformats.org/officeDocument/2006/relationships/tags" Target="../tags/tag1.xml"/><Relationship Id="rId5" Type="http://schemas.openxmlformats.org/officeDocument/2006/relationships/hyperlink" Target="https://doi.org/10.1207/s15327752jpa5201_2" TargetMode="External"/><Relationship Id="rId4" Type="http://schemas.openxmlformats.org/officeDocument/2006/relationships/hyperlink" Target="https://doi.org/10.12677/isl.2024.83034" TargetMode="External"/><Relationship Id="rId3" Type="http://schemas.openxmlformats.org/officeDocument/2006/relationships/hyperlink" Target="https://doi.org/" TargetMode="External"/><Relationship Id="rId26" Type="http://schemas.openxmlformats.org/officeDocument/2006/relationships/slideLayout" Target="../slideLayouts/slideLayout2.xml"/><Relationship Id="rId25" Type="http://schemas.openxmlformats.org/officeDocument/2006/relationships/tags" Target="../tags/tag20.xml"/><Relationship Id="rId24" Type="http://schemas.openxmlformats.org/officeDocument/2006/relationships/tags" Target="../tags/tag19.xml"/><Relationship Id="rId23" Type="http://schemas.openxmlformats.org/officeDocument/2006/relationships/tags" Target="../tags/tag18.xml"/><Relationship Id="rId22" Type="http://schemas.openxmlformats.org/officeDocument/2006/relationships/tags" Target="../tags/tag17.xml"/><Relationship Id="rId21" Type="http://schemas.openxmlformats.org/officeDocument/2006/relationships/tags" Target="../tags/tag16.xml"/><Relationship Id="rId20" Type="http://schemas.openxmlformats.org/officeDocument/2006/relationships/tags" Target="../tags/tag15.xml"/><Relationship Id="rId2" Type="http://schemas.openxmlformats.org/officeDocument/2006/relationships/hyperlink" Target="https://doi.org/10.1080/1369118X.2025.2587132" TargetMode="External"/><Relationship Id="rId19" Type="http://schemas.openxmlformats.org/officeDocument/2006/relationships/tags" Target="../tags/tag14.xml"/><Relationship Id="rId18" Type="http://schemas.openxmlformats.org/officeDocument/2006/relationships/tags" Target="../tags/tag13.xml"/><Relationship Id="rId17" Type="http://schemas.openxmlformats.org/officeDocument/2006/relationships/tags" Target="../tags/tag12.xml"/><Relationship Id="rId16" Type="http://schemas.openxmlformats.org/officeDocument/2006/relationships/tags" Target="../tags/tag11.xml"/><Relationship Id="rId15" Type="http://schemas.openxmlformats.org/officeDocument/2006/relationships/tags" Target="../tags/tag10.xml"/><Relationship Id="rId14" Type="http://schemas.openxmlformats.org/officeDocument/2006/relationships/tags" Target="../tags/tag9.xml"/><Relationship Id="rId13" Type="http://schemas.openxmlformats.org/officeDocument/2006/relationships/tags" Target="../tags/tag8.xml"/><Relationship Id="rId12" Type="http://schemas.openxmlformats.org/officeDocument/2006/relationships/tags" Target="../tags/tag7.xml"/><Relationship Id="rId11" Type="http://schemas.openxmlformats.org/officeDocument/2006/relationships/tags" Target="../tags/tag6.xml"/><Relationship Id="rId10" Type="http://schemas.openxmlformats.org/officeDocument/2006/relationships/tags" Target="../tags/tag5.xml"/><Relationship Id="rId1" Type="http://schemas.openxmlformats.org/officeDocument/2006/relationships/hyperlink" Target="https://doi.org/10.1093/oxfordhb/9780195398694.013.000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Rectangle 71"/>
          <p:cNvSpPr/>
          <p:nvPr/>
        </p:nvSpPr>
        <p:spPr>
          <a:xfrm>
            <a:off x="0" y="0"/>
            <a:ext cx="43891200" cy="5641340"/>
          </a:xfrm>
          <a:prstGeom prst="rect">
            <a:avLst/>
          </a:prstGeom>
          <a:solidFill>
            <a:srgbClr val="A0BEC8"/>
          </a:solidFill>
          <a:ln>
            <a:no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rtlCol="0" anchor="ctr"/>
          <a:lstStyle>
            <a:defPPr>
              <a:defRPr kern="1200"/>
            </a:defPPr>
          </a:lstStyle>
          <a:p>
            <a:pPr algn="ctr"/>
            <a:endParaRPr lang="en-US"/>
          </a:p>
        </p:txBody>
      </p:sp>
      <p:sp>
        <p:nvSpPr>
          <p:cNvPr id="51" name="Title 11"/>
          <p:cNvSpPr txBox="1"/>
          <p:nvPr/>
        </p:nvSpPr>
        <p:spPr>
          <a:xfrm>
            <a:off x="461010" y="106680"/>
            <a:ext cx="43891200" cy="2747010"/>
          </a:xfrm>
          <a:prstGeom prst="rect">
            <a:avLst/>
          </a:prstGeom>
        </p:spPr>
        <p:txBody>
          <a:bodyPr lIns="128016" tIns="64008" rIns="128016" bIns="64008"/>
          <a:lstStyle>
            <a:defPPr>
              <a:defRPr kern="1200"/>
            </a:defPPr>
            <a:lvl1pPr algn="ctr" defTabSz="4389120" rtl="0" eaLnBrk="1" latinLnBrk="0" hangingPunct="1">
              <a:spcBef>
                <a:spcPct val="0"/>
              </a:spcBef>
              <a:buNone/>
              <a:defRPr sz="13400" kern="1200">
                <a:solidFill>
                  <a:schemeClr val="tx1"/>
                </a:solidFill>
                <a:latin typeface="+mj-lt"/>
                <a:ea typeface="+mj-ea"/>
                <a:cs typeface="+mj-cs"/>
              </a:defRPr>
            </a:lvl1pPr>
          </a:lstStyle>
          <a:p>
            <a:pPr algn="ctr"/>
            <a:r>
              <a:rPr lang="en-US" sz="7800" b="1">
                <a:solidFill>
                  <a:schemeClr val="bg1"/>
                </a:solidFill>
                <a:latin typeface="Montserrat Extra Bold" pitchFamily="50" charset="0"/>
              </a:rPr>
              <a:t>Virtual Love, Real Needs</a:t>
            </a:r>
            <a:endParaRPr lang="en-US" sz="7800" b="1">
              <a:solidFill>
                <a:schemeClr val="bg1"/>
              </a:solidFill>
              <a:latin typeface="Montserrat Extra Bold" pitchFamily="50" charset="0"/>
            </a:endParaRPr>
          </a:p>
          <a:p>
            <a:r>
              <a:rPr lang="en-US" sz="7800" b="1">
                <a:solidFill>
                  <a:schemeClr val="bg1"/>
                </a:solidFill>
                <a:latin typeface="Montserrat Extra Bold" pitchFamily="50" charset="0"/>
              </a:rPr>
              <a:t>Comparing Intimacy in Romantic Relationships with Virtual Characters and Real-Life Partners</a:t>
            </a:r>
            <a:endParaRPr lang="en-US" sz="7800" b="1">
              <a:solidFill>
                <a:schemeClr val="bg1"/>
              </a:solidFill>
              <a:latin typeface="Montserrat Extra Bold" pitchFamily="50" charset="0"/>
            </a:endParaRPr>
          </a:p>
        </p:txBody>
      </p:sp>
      <p:sp>
        <p:nvSpPr>
          <p:cNvPr id="58" name="Text Placeholder 16"/>
          <p:cNvSpPr txBox="1"/>
          <p:nvPr/>
        </p:nvSpPr>
        <p:spPr>
          <a:xfrm>
            <a:off x="1371600" y="3897263"/>
            <a:ext cx="41148000" cy="988695"/>
          </a:xfrm>
          <a:prstGeom prst="rect">
            <a:avLst/>
          </a:prstGeom>
        </p:spPr>
        <p:txBody>
          <a:bodyPr lIns="128016" tIns="64008" rIns="128016" bIns="64008">
            <a:spAutoFit/>
          </a:bodyPr>
          <a:lstStyle>
            <a:defPPr>
              <a:defRPr kern="1200"/>
            </a:defPPr>
            <a:lvl1pPr marL="0" indent="0" algn="l" defTabSz="4389120" rtl="0" eaLnBrk="1" latinLnBrk="0" hangingPunct="1">
              <a:spcBef>
                <a:spcPct val="20000"/>
              </a:spcBef>
              <a:buFont typeface="Arial" panose="020B0604020202090204" pitchFamily="34" charset="0"/>
              <a:buNone/>
              <a:defRPr sz="13400" kern="1200" baseline="0">
                <a:solidFill>
                  <a:schemeClr val="tx1"/>
                </a:solidFill>
                <a:latin typeface="+mn-lt"/>
                <a:ea typeface="+mn-ea"/>
                <a:cs typeface="+mn-cs"/>
              </a:defRPr>
            </a:lvl1pPr>
            <a:lvl2pPr marL="3566160" indent="-1371600" algn="l" defTabSz="4389120" rtl="0" eaLnBrk="1" latinLnBrk="0" hangingPunct="1">
              <a:spcBef>
                <a:spcPct val="20000"/>
              </a:spcBef>
              <a:buFont typeface="Arial" panose="020B0604020202090204" pitchFamily="34" charset="0"/>
              <a:buChar char="–"/>
              <a:defRPr sz="13400" kern="1200">
                <a:solidFill>
                  <a:schemeClr val="tx1"/>
                </a:solidFill>
                <a:latin typeface="+mn-lt"/>
                <a:ea typeface="+mn-ea"/>
                <a:cs typeface="+mn-cs"/>
              </a:defRPr>
            </a:lvl2pPr>
            <a:lvl3pPr marL="5486400" indent="-1097280" algn="l" defTabSz="4389120" rtl="0" eaLnBrk="1" latinLnBrk="0" hangingPunct="1">
              <a:spcBef>
                <a:spcPct val="20000"/>
              </a:spcBef>
              <a:buFont typeface="Arial" panose="020B0604020202090204" pitchFamily="34" charset="0"/>
              <a:buChar char="•"/>
              <a:defRPr sz="11500" kern="1200">
                <a:solidFill>
                  <a:schemeClr val="tx1"/>
                </a:solidFill>
                <a:latin typeface="+mn-lt"/>
                <a:ea typeface="+mn-ea"/>
                <a:cs typeface="+mn-cs"/>
              </a:defRPr>
            </a:lvl3pPr>
            <a:lvl4pPr marL="7680960" indent="-1097280" algn="l" defTabSz="4389120" rtl="0" eaLnBrk="1" latinLnBrk="0" hangingPunct="1">
              <a:spcBef>
                <a:spcPct val="20000"/>
              </a:spcBef>
              <a:buFont typeface="Arial" panose="020B0604020202090204" pitchFamily="34" charset="0"/>
              <a:buChar char="–"/>
              <a:defRPr sz="9700" kern="1200">
                <a:solidFill>
                  <a:schemeClr val="tx1"/>
                </a:solidFill>
                <a:latin typeface="+mn-lt"/>
                <a:ea typeface="+mn-ea"/>
                <a:cs typeface="+mn-cs"/>
              </a:defRPr>
            </a:lvl4pPr>
            <a:lvl5pPr marL="9875520" indent="-1097280" algn="l" defTabSz="4389120" rtl="0" eaLnBrk="1" latinLnBrk="0" hangingPunct="1">
              <a:spcBef>
                <a:spcPct val="20000"/>
              </a:spcBef>
              <a:buFont typeface="Arial" panose="020B0604020202090204" pitchFamily="34" charset="0"/>
              <a:buChar char="»"/>
              <a:defRPr sz="9700" kern="1200">
                <a:solidFill>
                  <a:schemeClr val="tx1"/>
                </a:solidFill>
                <a:latin typeface="+mn-lt"/>
                <a:ea typeface="+mn-ea"/>
                <a:cs typeface="+mn-cs"/>
              </a:defRPr>
            </a:lvl5pPr>
            <a:lvl6pPr marL="12070080" indent="-1097280" algn="l" defTabSz="4389120" rtl="0" eaLnBrk="1" latinLnBrk="0" hangingPunct="1">
              <a:spcBef>
                <a:spcPct val="20000"/>
              </a:spcBef>
              <a:buFont typeface="Arial" panose="020B0604020202090204" pitchFamily="34" charset="0"/>
              <a:buChar char="•"/>
              <a:defRPr sz="9700" kern="1200">
                <a:solidFill>
                  <a:schemeClr val="tx1"/>
                </a:solidFill>
                <a:latin typeface="+mn-lt"/>
                <a:ea typeface="+mn-ea"/>
                <a:cs typeface="+mn-cs"/>
              </a:defRPr>
            </a:lvl6pPr>
            <a:lvl7pPr marL="14264640" indent="-1097280" algn="l" defTabSz="4389120" rtl="0" eaLnBrk="1" latinLnBrk="0" hangingPunct="1">
              <a:spcBef>
                <a:spcPct val="20000"/>
              </a:spcBef>
              <a:buFont typeface="Arial" panose="020B0604020202090204" pitchFamily="34" charset="0"/>
              <a:buChar char="•"/>
              <a:defRPr sz="9700" kern="1200">
                <a:solidFill>
                  <a:schemeClr val="tx1"/>
                </a:solidFill>
                <a:latin typeface="+mn-lt"/>
                <a:ea typeface="+mn-ea"/>
                <a:cs typeface="+mn-cs"/>
              </a:defRPr>
            </a:lvl7pPr>
            <a:lvl8pPr marL="16458565" indent="-1097280" algn="l" defTabSz="4389120" rtl="0" eaLnBrk="1" latinLnBrk="0" hangingPunct="1">
              <a:spcBef>
                <a:spcPct val="20000"/>
              </a:spcBef>
              <a:buFont typeface="Arial" panose="020B0604020202090204" pitchFamily="34" charset="0"/>
              <a:buChar char="•"/>
              <a:defRPr sz="9700" kern="1200">
                <a:solidFill>
                  <a:schemeClr val="tx1"/>
                </a:solidFill>
                <a:latin typeface="+mn-lt"/>
                <a:ea typeface="+mn-ea"/>
                <a:cs typeface="+mn-cs"/>
              </a:defRPr>
            </a:lvl8pPr>
            <a:lvl9pPr marL="18653125" indent="-1097280" algn="l" defTabSz="4389120" rtl="0" eaLnBrk="1" latinLnBrk="0" hangingPunct="1">
              <a:spcBef>
                <a:spcPct val="20000"/>
              </a:spcBef>
              <a:buFont typeface="Arial" panose="020B0604020202090204" pitchFamily="34" charset="0"/>
              <a:buChar char="•"/>
              <a:defRPr sz="9700" kern="1200">
                <a:solidFill>
                  <a:schemeClr val="tx1"/>
                </a:solidFill>
                <a:latin typeface="+mn-lt"/>
                <a:ea typeface="+mn-ea"/>
                <a:cs typeface="+mn-cs"/>
              </a:defRPr>
            </a:lvl9pPr>
          </a:lstStyle>
          <a:p>
            <a:pPr algn="ctr"/>
            <a:r>
              <a:rPr lang="en-US" sz="5600">
                <a:solidFill>
                  <a:schemeClr val="bg1"/>
                </a:solidFill>
                <a:latin typeface="Montserrat Extra Bold" pitchFamily="50" charset="0"/>
                <a:cs typeface="Montserrat Extra Bold" pitchFamily="50" charset="0"/>
              </a:rPr>
              <a:t>April Wu         WLSA Shanghai Academy</a:t>
            </a:r>
            <a:endParaRPr lang="en-US" sz="5600">
              <a:solidFill>
                <a:schemeClr val="bg1"/>
              </a:solidFill>
              <a:latin typeface="Montserrat Extra Bold" pitchFamily="50" charset="0"/>
              <a:cs typeface="Montserrat Extra Bold" pitchFamily="50" charset="0"/>
            </a:endParaRPr>
          </a:p>
        </p:txBody>
      </p:sp>
      <p:sp>
        <p:nvSpPr>
          <p:cNvPr id="71" name="Rectangle: Rounded Corners 70"/>
          <p:cNvSpPr/>
          <p:nvPr/>
        </p:nvSpPr>
        <p:spPr>
          <a:xfrm>
            <a:off x="33120965" y="25843230"/>
            <a:ext cx="10058400" cy="6275070"/>
          </a:xfrm>
          <a:prstGeom prst="roundRect">
            <a:avLst>
              <a:gd name="adj" fmla="val 3948"/>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9600"/>
          </a:p>
        </p:txBody>
      </p:sp>
      <p:sp>
        <p:nvSpPr>
          <p:cNvPr id="59" name="TextBox 58"/>
          <p:cNvSpPr txBox="1"/>
          <p:nvPr/>
        </p:nvSpPr>
        <p:spPr>
          <a:xfrm>
            <a:off x="33375600" y="26734135"/>
            <a:ext cx="9721215" cy="5078313"/>
          </a:xfrm>
          <a:prstGeom prst="rect">
            <a:avLst/>
          </a:prstGeom>
          <a:noFill/>
        </p:spPr>
        <p:txBody>
          <a:bodyPr wrap="square" rtlCol="0">
            <a:spAutoFit/>
          </a:bodyPr>
          <a:lstStyle>
            <a:defPPr>
              <a:defRPr kern="1200"/>
            </a:defPPr>
          </a:lstStyle>
          <a:p>
            <a:r>
              <a:rPr lang="en-US" sz="1800" dirty="0">
                <a:solidFill>
                  <a:schemeClr val="tx1"/>
                </a:solidFill>
                <a:latin typeface="Montserrat Extra Bold" pitchFamily="50" charset="0"/>
                <a:ea typeface="Open Sans" panose="020B0606030504020204" pitchFamily="34" charset="0"/>
              </a:rPr>
              <a:t>Aron, A., Lewandowski, G. W., Jr., Mashek, D., &amp; Aron, E. N. (2013). The self-expansion model of motivation and cognition in close relationships. In J. A. Simpson &amp; L. Campbell (Eds</a:t>
            </a:r>
            <a:r>
              <a:rPr lang="en-US" sz="1800" i="1" dirty="0">
                <a:solidFill>
                  <a:schemeClr val="tx1"/>
                </a:solidFill>
                <a:latin typeface="Montserrat Extra Bold" pitchFamily="50" charset="0"/>
                <a:ea typeface="Open Sans" panose="020B0606030504020204" pitchFamily="34" charset="0"/>
              </a:rPr>
              <a:t>.), The Oxford handbook of close relationships </a:t>
            </a:r>
            <a:r>
              <a:rPr lang="en-US" sz="1800" dirty="0">
                <a:solidFill>
                  <a:schemeClr val="tx1"/>
                </a:solidFill>
                <a:latin typeface="Montserrat Extra Bold" pitchFamily="50" charset="0"/>
                <a:ea typeface="Open Sans" panose="020B0606030504020204" pitchFamily="34" charset="0"/>
              </a:rPr>
              <a:t>(pp. 90–115). Oxford University Press. </a:t>
            </a:r>
            <a:r>
              <a:rPr lang="en-US" sz="1800" dirty="0">
                <a:solidFill>
                  <a:schemeClr val="tx1"/>
                </a:solidFill>
                <a:latin typeface="Montserrat Extra Bold" pitchFamily="50" charset="0"/>
                <a:ea typeface="Open Sans" panose="020B0606030504020204" pitchFamily="34" charset="0"/>
                <a:hlinkClick r:id="rId1"/>
              </a:rPr>
              <a:t>https://doi.org/10.1093/oxfordhb/9780195398694.013.0005 </a:t>
            </a:r>
            <a:endParaRPr lang="en-US" sz="1800" dirty="0">
              <a:solidFill>
                <a:schemeClr val="tx1"/>
              </a:solidFill>
              <a:latin typeface="Montserrat Extra Bold" pitchFamily="50" charset="0"/>
              <a:ea typeface="Open Sans" panose="020B0606030504020204" pitchFamily="34" charset="0"/>
            </a:endParaRPr>
          </a:p>
          <a:p>
            <a:r>
              <a:rPr lang="en-US" sz="1800" dirty="0">
                <a:solidFill>
                  <a:schemeClr val="tx1"/>
                </a:solidFill>
                <a:latin typeface="Montserrat Extra Bold" pitchFamily="50" charset="0"/>
                <a:ea typeface="Open Sans" panose="020B0606030504020204" pitchFamily="34" charset="0"/>
              </a:rPr>
              <a:t>Chen, J., Yu, L., &amp; Jiang, Y. (2025). The impact of playing the </a:t>
            </a:r>
            <a:r>
              <a:rPr lang="en-US" sz="1800" dirty="0" err="1">
                <a:solidFill>
                  <a:schemeClr val="tx1"/>
                </a:solidFill>
                <a:latin typeface="Montserrat Extra Bold" pitchFamily="50" charset="0"/>
                <a:ea typeface="Open Sans" panose="020B0606030504020204" pitchFamily="34" charset="0"/>
              </a:rPr>
              <a:t>otome</a:t>
            </a:r>
            <a:r>
              <a:rPr lang="en-US" sz="1800" dirty="0">
                <a:solidFill>
                  <a:schemeClr val="tx1"/>
                </a:solidFill>
                <a:latin typeface="Montserrat Extra Bold" pitchFamily="50" charset="0"/>
                <a:ea typeface="Open Sans" panose="020B0606030504020204" pitchFamily="34" charset="0"/>
              </a:rPr>
              <a:t> game on single women's interest in real-life romantic relationships. </a:t>
            </a:r>
            <a:r>
              <a:rPr lang="en-US" sz="1800" i="1" dirty="0">
                <a:solidFill>
                  <a:schemeClr val="tx1"/>
                </a:solidFill>
                <a:latin typeface="Montserrat Extra Bold" pitchFamily="50" charset="0"/>
                <a:ea typeface="Open Sans" panose="020B0606030504020204" pitchFamily="34" charset="0"/>
              </a:rPr>
              <a:t>Communications in Humanities Research, 70(1</a:t>
            </a:r>
            <a:r>
              <a:rPr lang="en-US" sz="1800" dirty="0">
                <a:solidFill>
                  <a:schemeClr val="tx1"/>
                </a:solidFill>
                <a:latin typeface="Montserrat Extra Bold" pitchFamily="50" charset="0"/>
                <a:ea typeface="Open Sans" panose="020B0606030504020204" pitchFamily="34" charset="0"/>
              </a:rPr>
              <a:t>), 203–208. </a:t>
            </a:r>
            <a:r>
              <a:rPr lang="en-US" sz="1800" u="sng" dirty="0">
                <a:solidFill>
                  <a:schemeClr val="tx1"/>
                </a:solidFill>
                <a:latin typeface="Montserrat Extra Bold" pitchFamily="50" charset="0"/>
                <a:ea typeface="Open Sans" panose="020B0606030504020204" pitchFamily="34" charset="0"/>
              </a:rPr>
              <a:t>https://doi.org/10.54254/2753-7064/2024.23641</a:t>
            </a:r>
            <a:endParaRPr lang="en-US" sz="1800" u="sng" dirty="0">
              <a:solidFill>
                <a:schemeClr val="tx1"/>
              </a:solidFill>
              <a:latin typeface="Montserrat Extra Bold" pitchFamily="50" charset="0"/>
              <a:ea typeface="Open Sans" panose="020B0606030504020204" pitchFamily="34" charset="0"/>
            </a:endParaRPr>
          </a:p>
          <a:p>
            <a:r>
              <a:rPr lang="en-US" sz="1800" dirty="0">
                <a:solidFill>
                  <a:schemeClr val="tx1"/>
                </a:solidFill>
                <a:latin typeface="Montserrat Extra Bold" pitchFamily="50" charset="0"/>
                <a:ea typeface="Open Sans" panose="020B0606030504020204" pitchFamily="34" charset="0"/>
                <a:cs typeface="Montserrat Extra Bold" pitchFamily="50" charset="0"/>
              </a:rPr>
              <a:t>Ge, L., et al. (2025). Digital literacies of intimacy: Women’s engagement and learning in </a:t>
            </a:r>
            <a:r>
              <a:rPr lang="en-US" sz="1800" dirty="0" err="1">
                <a:solidFill>
                  <a:schemeClr val="tx1"/>
                </a:solidFill>
                <a:latin typeface="Montserrat Extra Bold" pitchFamily="50" charset="0"/>
                <a:ea typeface="Open Sans" panose="020B0606030504020204" pitchFamily="34" charset="0"/>
                <a:cs typeface="Montserrat Extra Bold" pitchFamily="50" charset="0"/>
              </a:rPr>
              <a:t>otome</a:t>
            </a:r>
            <a:r>
              <a:rPr lang="en-US" sz="1800" dirty="0">
                <a:solidFill>
                  <a:schemeClr val="tx1"/>
                </a:solidFill>
                <a:latin typeface="Montserrat Extra Bold" pitchFamily="50" charset="0"/>
                <a:ea typeface="Open Sans" panose="020B0606030504020204" pitchFamily="34" charset="0"/>
                <a:cs typeface="Montserrat Extra Bold" pitchFamily="50" charset="0"/>
              </a:rPr>
              <a:t> video games. </a:t>
            </a:r>
            <a:r>
              <a:rPr lang="en-US" sz="1800" i="1" dirty="0">
                <a:solidFill>
                  <a:schemeClr val="tx1"/>
                </a:solidFill>
                <a:latin typeface="Montserrat Extra Bold" pitchFamily="50" charset="0"/>
                <a:ea typeface="Open Sans" panose="020B0606030504020204" pitchFamily="34" charset="0"/>
                <a:cs typeface="Montserrat Extra Bold" pitchFamily="50" charset="0"/>
              </a:rPr>
              <a:t>Information, Communication &amp; Society. </a:t>
            </a:r>
            <a:r>
              <a:rPr lang="en-US" sz="1800" dirty="0">
                <a:solidFill>
                  <a:schemeClr val="tx1"/>
                </a:solidFill>
                <a:latin typeface="Montserrat Extra Bold" pitchFamily="50" charset="0"/>
                <a:ea typeface="Open Sans" panose="020B0606030504020204" pitchFamily="34" charset="0"/>
                <a:cs typeface="Montserrat Extra Bold" pitchFamily="50" charset="0"/>
                <a:hlinkClick r:id="rId2"/>
              </a:rPr>
              <a:t>https://doi.org/10.1080/1369118X.2025.2587132</a:t>
            </a:r>
            <a:endParaRPr lang="en-US" sz="1800" dirty="0">
              <a:solidFill>
                <a:schemeClr val="tx1"/>
              </a:solidFill>
              <a:latin typeface="Montserrat Extra Bold" pitchFamily="50" charset="0"/>
              <a:ea typeface="Open Sans" panose="020B0606030504020204" pitchFamily="34" charset="0"/>
              <a:cs typeface="Montserrat Extra Bold" pitchFamily="50" charset="0"/>
            </a:endParaRPr>
          </a:p>
          <a:p>
            <a:r>
              <a:rPr lang="en-US" sz="1800" dirty="0" err="1">
                <a:solidFill>
                  <a:schemeClr val="tx1"/>
                </a:solidFill>
                <a:latin typeface="Montserrat Extra Bold" pitchFamily="50" charset="0"/>
                <a:ea typeface="Open Sans" panose="020B0606030504020204" pitchFamily="34" charset="0"/>
              </a:rPr>
              <a:t>Sorokowska</a:t>
            </a:r>
            <a:r>
              <a:rPr lang="en-US" sz="1800" dirty="0">
                <a:solidFill>
                  <a:schemeClr val="tx1"/>
                </a:solidFill>
                <a:latin typeface="Montserrat Extra Bold" pitchFamily="50" charset="0"/>
                <a:ea typeface="Open Sans" panose="020B0606030504020204" pitchFamily="34" charset="0"/>
              </a:rPr>
              <a:t>, A., Kowal, M., Saluja, S., Aavik, T., Alm, C., Anjum, A., ... &amp; Croy, I. (2023). Love and affectionate touch toward romantic partners all over the world.</a:t>
            </a:r>
            <a:r>
              <a:rPr lang="en-US" sz="1800" i="1" dirty="0">
                <a:solidFill>
                  <a:schemeClr val="tx1"/>
                </a:solidFill>
                <a:latin typeface="Montserrat Extra Bold" pitchFamily="50" charset="0"/>
                <a:ea typeface="Open Sans" panose="020B0606030504020204" pitchFamily="34" charset="0"/>
              </a:rPr>
              <a:t> Scientific reports, 13</a:t>
            </a:r>
            <a:r>
              <a:rPr lang="en-US" sz="1800" dirty="0">
                <a:solidFill>
                  <a:schemeClr val="tx1"/>
                </a:solidFill>
                <a:latin typeface="Montserrat Extra Bold" pitchFamily="50" charset="0"/>
                <a:ea typeface="Open Sans" panose="020B0606030504020204" pitchFamily="34" charset="0"/>
              </a:rPr>
              <a:t>(1). </a:t>
            </a:r>
            <a:r>
              <a:rPr lang="en-US" sz="1800" dirty="0">
                <a:solidFill>
                  <a:schemeClr val="tx1"/>
                </a:solidFill>
                <a:latin typeface="Montserrat Extra Bold" pitchFamily="50" charset="0"/>
                <a:ea typeface="Open Sans" panose="020B0606030504020204" pitchFamily="34" charset="0"/>
                <a:hlinkClick r:id="rId3"/>
              </a:rPr>
              <a:t>https://doi.org</a:t>
            </a:r>
            <a:r>
              <a:rPr lang="en-US" sz="1800" dirty="0">
                <a:solidFill>
                  <a:schemeClr val="tx1"/>
                </a:solidFill>
                <a:latin typeface="Montserrat Extra Bold" pitchFamily="50" charset="0"/>
                <a:ea typeface="Open Sans" panose="020B0606030504020204" pitchFamily="34" charset="0"/>
              </a:rPr>
              <a:t>/</a:t>
            </a:r>
            <a:r>
              <a:rPr lang="en-US" sz="1800" i="1" dirty="0">
                <a:solidFill>
                  <a:schemeClr val="tx1"/>
                </a:solidFill>
                <a:latin typeface="Montserrat Extra Bold" pitchFamily="50" charset="0"/>
                <a:ea typeface="Open Sans" panose="020B0606030504020204" pitchFamily="34" charset="0"/>
              </a:rPr>
              <a:t>10.1038/s41598-023-31502-1</a:t>
            </a:r>
            <a:endParaRPr lang="en-US" sz="1800" i="1" dirty="0">
              <a:solidFill>
                <a:schemeClr val="tx1"/>
              </a:solidFill>
              <a:latin typeface="Montserrat Extra Bold" pitchFamily="50" charset="0"/>
              <a:ea typeface="Open Sans" panose="020B0606030504020204" pitchFamily="34" charset="0"/>
            </a:endParaRPr>
          </a:p>
          <a:p>
            <a:r>
              <a:rPr lang="en-US" sz="1800" dirty="0">
                <a:solidFill>
                  <a:schemeClr val="tx1"/>
                </a:solidFill>
                <a:latin typeface="Montserrat Extra Bold" pitchFamily="50" charset="0"/>
                <a:ea typeface="Open Sans" panose="020B0606030504020204" pitchFamily="34" charset="0"/>
                <a:cs typeface="Montserrat Extra Bold" pitchFamily="50" charset="0"/>
              </a:rPr>
              <a:t>Wang, C. (2024). Research on the interactive mechanism of </a:t>
            </a:r>
            <a:r>
              <a:rPr lang="en-US" sz="1800" dirty="0" err="1">
                <a:solidFill>
                  <a:schemeClr val="tx1"/>
                </a:solidFill>
                <a:latin typeface="Montserrat Extra Bold" pitchFamily="50" charset="0"/>
                <a:ea typeface="Open Sans" panose="020B0606030504020204" pitchFamily="34" charset="0"/>
                <a:cs typeface="Montserrat Extra Bold" pitchFamily="50" charset="0"/>
              </a:rPr>
              <a:t>otome</a:t>
            </a:r>
            <a:r>
              <a:rPr lang="en-US" sz="1800" dirty="0">
                <a:solidFill>
                  <a:schemeClr val="tx1"/>
                </a:solidFill>
                <a:latin typeface="Montserrat Extra Bold" pitchFamily="50" charset="0"/>
                <a:ea typeface="Open Sans" panose="020B0606030504020204" pitchFamily="34" charset="0"/>
                <a:cs typeface="Montserrat Extra Bold" pitchFamily="50" charset="0"/>
              </a:rPr>
              <a:t> games in China under the wave of “she economy.” </a:t>
            </a:r>
            <a:r>
              <a:rPr lang="en-US" sz="1800" i="1" dirty="0">
                <a:solidFill>
                  <a:schemeClr val="tx1"/>
                </a:solidFill>
                <a:latin typeface="Montserrat Extra Bold" pitchFamily="50" charset="0"/>
                <a:ea typeface="Open Sans" panose="020B0606030504020204" pitchFamily="34" charset="0"/>
                <a:cs typeface="Montserrat Extra Bold" pitchFamily="50" charset="0"/>
              </a:rPr>
              <a:t>Interdisciplinary Science Letters, 8</a:t>
            </a:r>
            <a:r>
              <a:rPr lang="en-US" sz="1800" dirty="0">
                <a:solidFill>
                  <a:schemeClr val="tx1"/>
                </a:solidFill>
                <a:latin typeface="Montserrat Extra Bold" pitchFamily="50" charset="0"/>
                <a:ea typeface="Open Sans" panose="020B0606030504020204" pitchFamily="34" charset="0"/>
              </a:rPr>
              <a:t>(3</a:t>
            </a:r>
            <a:r>
              <a:rPr lang="en-US" sz="1800" dirty="0">
                <a:solidFill>
                  <a:schemeClr val="tx1"/>
                </a:solidFill>
                <a:latin typeface="Montserrat Extra Bold" pitchFamily="50" charset="0"/>
                <a:ea typeface="Open Sans" panose="020B0606030504020204" pitchFamily="34" charset="0"/>
                <a:cs typeface="Montserrat Extra Bold" pitchFamily="50" charset="0"/>
              </a:rPr>
              <a:t>), 277–282. </a:t>
            </a:r>
            <a:r>
              <a:rPr lang="en-US" sz="1800" dirty="0">
                <a:solidFill>
                  <a:schemeClr val="tx1"/>
                </a:solidFill>
                <a:latin typeface="Montserrat Extra Bold" pitchFamily="50" charset="0"/>
                <a:ea typeface="Open Sans" panose="020B0606030504020204" pitchFamily="34" charset="0"/>
                <a:cs typeface="Montserrat Extra Bold" pitchFamily="50" charset="0"/>
                <a:hlinkClick r:id="rId4"/>
              </a:rPr>
              <a:t>https://doi.org/10.12677/isl.2024.83034</a:t>
            </a:r>
            <a:endParaRPr lang="en-US" sz="1800" dirty="0">
              <a:solidFill>
                <a:schemeClr val="tx1"/>
              </a:solidFill>
              <a:latin typeface="Montserrat Extra Bold" pitchFamily="50" charset="0"/>
              <a:ea typeface="Open Sans" panose="020B0606030504020204" pitchFamily="34" charset="0"/>
              <a:cs typeface="Montserrat Extra Bold" pitchFamily="50" charset="0"/>
            </a:endParaRPr>
          </a:p>
          <a:p>
            <a:r>
              <a:rPr lang="en-US" sz="1800" dirty="0">
                <a:solidFill>
                  <a:schemeClr val="tx1"/>
                </a:solidFill>
                <a:latin typeface="Montserrat Extra Bold" pitchFamily="50" charset="0"/>
                <a:ea typeface="Open Sans" panose="020B0606030504020204" pitchFamily="34" charset="0"/>
              </a:rPr>
              <a:t>Zimet, G. D., Dahlem, N. W., Zimet, S. G., &amp; Farley, G. K. (1988). The multidimensional scale of perceived social support. </a:t>
            </a:r>
            <a:r>
              <a:rPr lang="en-US" sz="1800" i="1" dirty="0">
                <a:solidFill>
                  <a:schemeClr val="tx1"/>
                </a:solidFill>
                <a:latin typeface="Montserrat Extra Bold" pitchFamily="50" charset="0"/>
                <a:ea typeface="Open Sans" panose="020B0606030504020204" pitchFamily="34" charset="0"/>
              </a:rPr>
              <a:t>Journal of personality assessment, 52</a:t>
            </a:r>
            <a:r>
              <a:rPr lang="en-US" sz="1800" dirty="0">
                <a:solidFill>
                  <a:schemeClr val="tx1"/>
                </a:solidFill>
                <a:latin typeface="Montserrat Extra Bold" pitchFamily="50" charset="0"/>
                <a:ea typeface="Open Sans" panose="020B0606030504020204" pitchFamily="34" charset="0"/>
              </a:rPr>
              <a:t>(1), 30-41.</a:t>
            </a:r>
            <a:r>
              <a:rPr lang="en-US" sz="1800" dirty="0">
                <a:solidFill>
                  <a:schemeClr val="tx1"/>
                </a:solidFill>
                <a:latin typeface="Montserrat Extra Bold" pitchFamily="50" charset="0"/>
                <a:ea typeface="Open Sans" panose="020B0606030504020204" pitchFamily="34" charset="0"/>
                <a:hlinkClick r:id="rId5"/>
              </a:rPr>
              <a:t>https://doi.org/10.1207/s15327752jpa5201_2</a:t>
            </a:r>
            <a:endParaRPr lang="en-US" sz="1800" dirty="0">
              <a:solidFill>
                <a:schemeClr val="tx1"/>
              </a:solidFill>
              <a:latin typeface="Montserrat Extra Bold" pitchFamily="50" charset="0"/>
              <a:ea typeface="Open Sans" panose="020B0606030504020204" pitchFamily="34" charset="0"/>
              <a:hlinkClick r:id="rId5"/>
            </a:endParaRPr>
          </a:p>
        </p:txBody>
      </p:sp>
      <p:sp>
        <p:nvSpPr>
          <p:cNvPr id="60" name="TextBox 59"/>
          <p:cNvSpPr txBox="1"/>
          <p:nvPr/>
        </p:nvSpPr>
        <p:spPr>
          <a:xfrm>
            <a:off x="33375600" y="26088975"/>
            <a:ext cx="9144000" cy="645160"/>
          </a:xfrm>
          <a:prstGeom prst="rect">
            <a:avLst/>
          </a:prstGeom>
          <a:noFill/>
        </p:spPr>
        <p:txBody>
          <a:bodyPr wrap="square" rtlCol="0">
            <a:spAutoFit/>
          </a:bodyPr>
          <a:lstStyle>
            <a:defPPr>
              <a:defRPr kern="1200"/>
            </a:defPPr>
          </a:lstStyle>
          <a:p>
            <a:r>
              <a:rPr lang="en-US" sz="3600" b="1" dirty="0">
                <a:solidFill>
                  <a:schemeClr val="tx1">
                    <a:lumMod val="75000"/>
                    <a:lumOff val="25000"/>
                  </a:schemeClr>
                </a:solidFill>
                <a:latin typeface="Montserrat Extra Bold" pitchFamily="50" charset="0"/>
              </a:rPr>
              <a:t>Reference</a:t>
            </a:r>
            <a:r>
              <a:rPr lang="en-US" sz="3600" b="1" dirty="0">
                <a:solidFill>
                  <a:schemeClr val="tx1"/>
                </a:solidFill>
                <a:latin typeface="Montserrat Extra Bold" pitchFamily="50" charset="0"/>
              </a:rPr>
              <a:t>s</a:t>
            </a:r>
            <a:endParaRPr lang="en-US" sz="3600" b="1" dirty="0">
              <a:solidFill>
                <a:schemeClr val="tx1"/>
              </a:solidFill>
              <a:latin typeface="Montserrat Extra Bold" pitchFamily="50" charset="0"/>
            </a:endParaRPr>
          </a:p>
        </p:txBody>
      </p:sp>
      <p:sp>
        <p:nvSpPr>
          <p:cNvPr id="42" name="Rectangle: Rounded Corners 41"/>
          <p:cNvSpPr/>
          <p:nvPr/>
        </p:nvSpPr>
        <p:spPr>
          <a:xfrm>
            <a:off x="33080325" y="6387465"/>
            <a:ext cx="10058400" cy="6426200"/>
          </a:xfrm>
          <a:prstGeom prst="roundRect">
            <a:avLst>
              <a:gd name="adj" fmla="val 1477"/>
            </a:avLst>
          </a:prstGeom>
          <a:solidFill>
            <a:srgbClr val="A0BEC8">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9600"/>
          </a:p>
        </p:txBody>
      </p:sp>
      <p:sp>
        <p:nvSpPr>
          <p:cNvPr id="61" name="TextBox 60"/>
          <p:cNvSpPr txBox="1"/>
          <p:nvPr/>
        </p:nvSpPr>
        <p:spPr>
          <a:xfrm>
            <a:off x="33375317" y="6662492"/>
            <a:ext cx="9144000" cy="829945"/>
          </a:xfrm>
          <a:prstGeom prst="rect">
            <a:avLst/>
          </a:prstGeom>
          <a:noFill/>
        </p:spPr>
        <p:txBody>
          <a:bodyPr wrap="square" rtlCol="0">
            <a:spAutoFit/>
          </a:bodyPr>
          <a:lstStyle>
            <a:defPPr>
              <a:defRPr kern="1200"/>
            </a:defPPr>
          </a:lstStyle>
          <a:p>
            <a:pPr indent="0">
              <a:buFont typeface="Arial" panose="020B0604020202090204" pitchFamily="34" charset="0"/>
              <a:buNone/>
            </a:pPr>
            <a:endParaRPr lang="en-US" sz="2400">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sym typeface="+mn-ea"/>
            </a:endParaRPr>
          </a:p>
          <a:p>
            <a:pPr marL="342900" indent="-342900">
              <a:buFont typeface="Arial" panose="020B0604020202090204" pitchFamily="34" charset="0"/>
              <a:buChar char="•"/>
            </a:pPr>
            <a:endParaRPr lang="en-US" sz="2400">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endParaRPr>
          </a:p>
        </p:txBody>
      </p:sp>
      <p:sp>
        <p:nvSpPr>
          <p:cNvPr id="45" name="Rectangle: Rounded Corners 44"/>
          <p:cNvSpPr/>
          <p:nvPr/>
        </p:nvSpPr>
        <p:spPr>
          <a:xfrm>
            <a:off x="33120965" y="13348970"/>
            <a:ext cx="10058400" cy="11823065"/>
          </a:xfrm>
          <a:prstGeom prst="roundRect">
            <a:avLst>
              <a:gd name="adj" fmla="val 1592"/>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9600"/>
          </a:p>
        </p:txBody>
      </p:sp>
      <p:sp>
        <p:nvSpPr>
          <p:cNvPr id="84" name="TextBox 83"/>
          <p:cNvSpPr txBox="1"/>
          <p:nvPr/>
        </p:nvSpPr>
        <p:spPr>
          <a:xfrm>
            <a:off x="33375600" y="14241780"/>
            <a:ext cx="9721215" cy="11299825"/>
          </a:xfrm>
          <a:prstGeom prst="rect">
            <a:avLst/>
          </a:prstGeom>
          <a:noFill/>
        </p:spPr>
        <p:txBody>
          <a:bodyPr wrap="square" rtlCol="0">
            <a:noAutofit/>
          </a:bodyPr>
          <a:lstStyle>
            <a:defPPr>
              <a:defRPr kern="1200"/>
            </a:defPPr>
          </a:lstStyle>
          <a:p>
            <a:r>
              <a:rPr lang="en-US" sz="2500" b="1" dirty="0">
                <a:solidFill>
                  <a:schemeClr val="tx1">
                    <a:lumMod val="65000"/>
                    <a:lumOff val="35000"/>
                  </a:schemeClr>
                </a:solidFill>
                <a:latin typeface="Montserrat Extra Bold" pitchFamily="50" charset="0"/>
                <a:ea typeface="Open Sans" panose="020B0606030504020204" pitchFamily="34" charset="0"/>
                <a:cs typeface="Montserrat Extra Bold" pitchFamily="50" charset="0"/>
              </a:rPr>
              <a:t>Strength</a:t>
            </a:r>
            <a:endParaRPr lang="en-US" sz="2500" b="1" dirty="0">
              <a:solidFill>
                <a:schemeClr val="tx1">
                  <a:lumMod val="65000"/>
                  <a:lumOff val="35000"/>
                </a:schemeClr>
              </a:solidFill>
              <a:latin typeface="Montserrat Extra Bold" pitchFamily="50" charset="0"/>
              <a:ea typeface="Open Sans" panose="020B0606030504020204" pitchFamily="34" charset="0"/>
              <a:cs typeface="Montserrat Extra Bold" pitchFamily="50" charset="0"/>
            </a:endParaRPr>
          </a:p>
          <a:p>
            <a:pPr marL="342900" indent="-342900">
              <a:buFont typeface="Arial" panose="020B0604020202090204" pitchFamily="34" charset="0"/>
              <a:buChar char="•"/>
            </a:pPr>
            <a:r>
              <a:rPr lang="en-US" sz="2500" dirty="0">
                <a:solidFill>
                  <a:schemeClr val="tx1">
                    <a:lumMod val="65000"/>
                    <a:lumOff val="35000"/>
                  </a:schemeClr>
                </a:solidFill>
                <a:latin typeface="Montserrat Extra Bold" pitchFamily="50" charset="0"/>
                <a:ea typeface="Open Sans" panose="020B0606030504020204" pitchFamily="34" charset="0"/>
                <a:cs typeface="Montserrat Extra Bold" pitchFamily="50" charset="0"/>
              </a:rPr>
              <a:t>A relatively large sample across virtual (n = 76) and real-life (n = 113) relationship groups.</a:t>
            </a:r>
            <a:endParaRPr lang="en-US" sz="2500" dirty="0">
              <a:solidFill>
                <a:schemeClr val="tx1">
                  <a:lumMod val="65000"/>
                  <a:lumOff val="35000"/>
                </a:schemeClr>
              </a:solidFill>
              <a:latin typeface="Montserrat Extra Bold" pitchFamily="50" charset="0"/>
              <a:ea typeface="Open Sans" panose="020B0606030504020204" pitchFamily="34" charset="0"/>
              <a:cs typeface="Montserrat Extra Bold" pitchFamily="50" charset="0"/>
            </a:endParaRPr>
          </a:p>
          <a:p>
            <a:pPr marL="342900" indent="-342900">
              <a:buFont typeface="Arial" panose="020B0604020202090204" pitchFamily="34" charset="0"/>
              <a:buChar char="•"/>
            </a:pPr>
            <a:r>
              <a:rPr lang="en-US" sz="2500" dirty="0">
                <a:solidFill>
                  <a:schemeClr val="tx1">
                    <a:lumMod val="65000"/>
                    <a:lumOff val="35000"/>
                  </a:schemeClr>
                </a:solidFill>
                <a:latin typeface="Montserrat Extra Bold" pitchFamily="50" charset="0"/>
                <a:ea typeface="Open Sans" panose="020B0606030504020204" pitchFamily="34" charset="0"/>
                <a:cs typeface="Montserrat Extra Bold" pitchFamily="50" charset="0"/>
              </a:rPr>
              <a:t>The first known quantitative comparison of intimacy needs fulfilled by relationships with real-life partners and virtual characters</a:t>
            </a:r>
            <a:endParaRPr lang="en-US" sz="2500" dirty="0">
              <a:solidFill>
                <a:schemeClr val="tx1">
                  <a:lumMod val="65000"/>
                  <a:lumOff val="35000"/>
                </a:schemeClr>
              </a:solidFill>
              <a:latin typeface="Montserrat Extra Bold" pitchFamily="50" charset="0"/>
              <a:ea typeface="Open Sans" panose="020B0606030504020204" pitchFamily="34" charset="0"/>
              <a:cs typeface="Montserrat Extra Bold" pitchFamily="50" charset="0"/>
            </a:endParaRPr>
          </a:p>
          <a:p>
            <a:pPr marL="342900" indent="-342900">
              <a:buFont typeface="Arial" panose="020B0604020202090204" pitchFamily="34" charset="0"/>
              <a:buChar char="•"/>
            </a:pPr>
            <a:r>
              <a:rPr lang="en-US" sz="2500" dirty="0">
                <a:solidFill>
                  <a:schemeClr val="tx1">
                    <a:lumMod val="65000"/>
                    <a:lumOff val="35000"/>
                  </a:schemeClr>
                </a:solidFill>
                <a:latin typeface="Montserrat Extra Bold" pitchFamily="50" charset="0"/>
                <a:ea typeface="Open Sans" panose="020B0606030504020204" pitchFamily="34" charset="0"/>
                <a:cs typeface="Montserrat Extra Bold" pitchFamily="50" charset="0"/>
              </a:rPr>
              <a:t>A multidimensional assessment that covers several intimacy needs and factors related to virtual involvement.</a:t>
            </a:r>
            <a:endParaRPr lang="en-US" sz="2500" dirty="0">
              <a:solidFill>
                <a:schemeClr val="tx1">
                  <a:lumMod val="65000"/>
                  <a:lumOff val="35000"/>
                </a:schemeClr>
              </a:solidFill>
              <a:latin typeface="Montserrat Extra Bold" pitchFamily="50" charset="0"/>
              <a:ea typeface="Open Sans" panose="020B0606030504020204" pitchFamily="34" charset="0"/>
              <a:cs typeface="Montserrat Extra Bold" pitchFamily="50" charset="0"/>
            </a:endParaRPr>
          </a:p>
          <a:p>
            <a:r>
              <a:rPr lang="en-US" sz="2500" b="1" dirty="0">
                <a:solidFill>
                  <a:schemeClr val="tx1">
                    <a:lumMod val="65000"/>
                    <a:lumOff val="35000"/>
                  </a:schemeClr>
                </a:solidFill>
                <a:latin typeface="Montserrat Extra Bold" pitchFamily="50" charset="0"/>
                <a:ea typeface="Open Sans" panose="020B0606030504020204" pitchFamily="34" charset="0"/>
                <a:cs typeface="Montserrat Extra Bold" pitchFamily="50" charset="0"/>
              </a:rPr>
              <a:t>Limitations</a:t>
            </a:r>
            <a:endParaRPr lang="en-US" sz="2500" b="1" dirty="0">
              <a:solidFill>
                <a:schemeClr val="tx1">
                  <a:lumMod val="65000"/>
                  <a:lumOff val="35000"/>
                </a:schemeClr>
              </a:solidFill>
              <a:latin typeface="Montserrat Extra Bold" pitchFamily="50" charset="0"/>
              <a:ea typeface="Open Sans" panose="020B0606030504020204" pitchFamily="34" charset="0"/>
              <a:cs typeface="Montserrat Extra Bold" pitchFamily="50" charset="0"/>
            </a:endParaRPr>
          </a:p>
          <a:p>
            <a:pPr marL="342900" indent="-342900">
              <a:buFont typeface="Arial" panose="020B0604020202090204" pitchFamily="34" charset="0"/>
              <a:buChar char="•"/>
            </a:pPr>
            <a:r>
              <a:rPr lang="en-US" sz="2500" dirty="0">
                <a:solidFill>
                  <a:schemeClr val="tx1">
                    <a:lumMod val="65000"/>
                    <a:lumOff val="35000"/>
                  </a:schemeClr>
                </a:solidFill>
                <a:latin typeface="Montserrat Extra Bold" pitchFamily="50" charset="0"/>
                <a:ea typeface="Open Sans" panose="020B0606030504020204" pitchFamily="34" charset="0"/>
                <a:cs typeface="Montserrat Extra Bold" pitchFamily="50" charset="0"/>
              </a:rPr>
              <a:t>Participant burden and limited incentives may have affected response quality.</a:t>
            </a:r>
            <a:endParaRPr lang="en-US" sz="2500" dirty="0">
              <a:solidFill>
                <a:schemeClr val="tx1">
                  <a:lumMod val="65000"/>
                  <a:lumOff val="35000"/>
                </a:schemeClr>
              </a:solidFill>
              <a:latin typeface="Montserrat Extra Bold" pitchFamily="50" charset="0"/>
              <a:ea typeface="Open Sans" panose="020B0606030504020204" pitchFamily="34" charset="0"/>
              <a:cs typeface="Montserrat Extra Bold" pitchFamily="50" charset="0"/>
            </a:endParaRPr>
          </a:p>
          <a:p>
            <a:pPr marL="342900" indent="-342900">
              <a:buFont typeface="Arial" panose="020B0604020202090204" pitchFamily="34" charset="0"/>
              <a:buChar char="•"/>
            </a:pPr>
            <a:r>
              <a:rPr lang="en-US" sz="2500" dirty="0">
                <a:solidFill>
                  <a:schemeClr val="tx1">
                    <a:lumMod val="65000"/>
                    <a:lumOff val="35000"/>
                  </a:schemeClr>
                </a:solidFill>
                <a:latin typeface="Montserrat Extra Bold" pitchFamily="50" charset="0"/>
                <a:ea typeface="Open Sans" panose="020B0606030504020204" pitchFamily="34" charset="0"/>
                <a:cs typeface="Montserrat Extra Bold" pitchFamily="50" charset="0"/>
              </a:rPr>
              <a:t>Age differences and relationship duration may have introduced confounding effects.</a:t>
            </a:r>
            <a:endParaRPr lang="en-US" sz="2500" dirty="0">
              <a:solidFill>
                <a:schemeClr val="tx1">
                  <a:lumMod val="65000"/>
                  <a:lumOff val="35000"/>
                </a:schemeClr>
              </a:solidFill>
              <a:latin typeface="Montserrat Extra Bold" pitchFamily="50" charset="0"/>
              <a:ea typeface="Open Sans" panose="020B0606030504020204" pitchFamily="34" charset="0"/>
              <a:cs typeface="Montserrat Extra Bold" pitchFamily="50" charset="0"/>
            </a:endParaRPr>
          </a:p>
          <a:p>
            <a:pPr marL="342900" indent="-342900">
              <a:buFont typeface="Arial" panose="020B0604020202090204" pitchFamily="34" charset="0"/>
              <a:buChar char="•"/>
            </a:pPr>
            <a:r>
              <a:rPr lang="en-US" sz="2500" dirty="0">
                <a:solidFill>
                  <a:schemeClr val="tx1">
                    <a:lumMod val="65000"/>
                    <a:lumOff val="35000"/>
                  </a:schemeClr>
                </a:solidFill>
                <a:latin typeface="Montserrat Extra Bold" pitchFamily="50" charset="0"/>
                <a:ea typeface="Open Sans" panose="020B0606030504020204" pitchFamily="34" charset="0"/>
                <a:cs typeface="Montserrat Extra Bold" pitchFamily="50" charset="0"/>
              </a:rPr>
              <a:t>Convenience sampling may limit generalizability.</a:t>
            </a:r>
            <a:endParaRPr lang="en-US" sz="2500" dirty="0">
              <a:solidFill>
                <a:schemeClr val="tx1">
                  <a:lumMod val="65000"/>
                  <a:lumOff val="35000"/>
                </a:schemeClr>
              </a:solidFill>
              <a:latin typeface="Montserrat Extra Bold" pitchFamily="50" charset="0"/>
              <a:ea typeface="Open Sans" panose="020B0606030504020204" pitchFamily="34" charset="0"/>
              <a:cs typeface="Montserrat Extra Bold" pitchFamily="50" charset="0"/>
            </a:endParaRPr>
          </a:p>
          <a:p>
            <a:pPr marL="342900" indent="-342900">
              <a:buFont typeface="Arial" panose="020B0604020202090204" pitchFamily="34" charset="0"/>
              <a:buChar char="•"/>
            </a:pPr>
            <a:r>
              <a:rPr lang="en-US" sz="2500" dirty="0">
                <a:solidFill>
                  <a:schemeClr val="tx1">
                    <a:lumMod val="65000"/>
                    <a:lumOff val="35000"/>
                  </a:schemeClr>
                </a:solidFill>
                <a:latin typeface="Montserrat Extra Bold" pitchFamily="50" charset="0"/>
                <a:ea typeface="Open Sans" panose="020B0606030504020204" pitchFamily="34" charset="0"/>
                <a:cs typeface="Montserrat Extra Bold" pitchFamily="50" charset="0"/>
              </a:rPr>
              <a:t>Cross- sectional self- report data might introduce biases and prevent causal conclusions.</a:t>
            </a:r>
            <a:endParaRPr lang="en-US" sz="2500" dirty="0">
              <a:solidFill>
                <a:schemeClr val="tx1">
                  <a:lumMod val="65000"/>
                  <a:lumOff val="35000"/>
                </a:schemeClr>
              </a:solidFill>
              <a:latin typeface="Montserrat Extra Bold" pitchFamily="50" charset="0"/>
              <a:ea typeface="Open Sans" panose="020B0606030504020204" pitchFamily="34" charset="0"/>
              <a:cs typeface="Montserrat Extra Bold" pitchFamily="50" charset="0"/>
            </a:endParaRPr>
          </a:p>
          <a:p>
            <a:pPr marL="342900" indent="-342900">
              <a:buFont typeface="Arial" panose="020B0604020202090204" pitchFamily="34" charset="0"/>
              <a:buChar char="•"/>
            </a:pPr>
            <a:endParaRPr lang="en-US" sz="2500" dirty="0">
              <a:solidFill>
                <a:schemeClr val="tx1">
                  <a:lumMod val="65000"/>
                  <a:lumOff val="35000"/>
                </a:schemeClr>
              </a:solidFill>
              <a:latin typeface="Montserrat Extra Bold" pitchFamily="50" charset="0"/>
              <a:ea typeface="Open Sans" panose="020B0606030504020204" pitchFamily="34" charset="0"/>
              <a:cs typeface="Montserrat Extra Bold" pitchFamily="50" charset="0"/>
            </a:endParaRPr>
          </a:p>
          <a:p>
            <a:r>
              <a:rPr lang="en-US" sz="2500" b="1" dirty="0">
                <a:solidFill>
                  <a:schemeClr val="tx1">
                    <a:lumMod val="65000"/>
                    <a:lumOff val="35000"/>
                  </a:schemeClr>
                </a:solidFill>
                <a:latin typeface="Montserrat Extra Bold" pitchFamily="50" charset="0"/>
                <a:ea typeface="Open Sans" panose="020B0606030504020204" pitchFamily="34" charset="0"/>
                <a:cs typeface="Montserrat Extra Bold" pitchFamily="50" charset="0"/>
              </a:rPr>
              <a:t>Future Directions</a:t>
            </a:r>
            <a:endParaRPr lang="en-US" sz="2500" b="1" dirty="0">
              <a:solidFill>
                <a:schemeClr val="tx1">
                  <a:lumMod val="65000"/>
                  <a:lumOff val="35000"/>
                </a:schemeClr>
              </a:solidFill>
              <a:latin typeface="Montserrat Extra Bold" pitchFamily="50" charset="0"/>
              <a:ea typeface="Open Sans" panose="020B0606030504020204" pitchFamily="34" charset="0"/>
              <a:cs typeface="Montserrat Extra Bold" pitchFamily="50" charset="0"/>
            </a:endParaRPr>
          </a:p>
          <a:p>
            <a:pPr marL="342900" indent="-342900">
              <a:buFont typeface="Arial" panose="020B0604020202090204" pitchFamily="34" charset="0"/>
              <a:buChar char="•"/>
            </a:pPr>
            <a:r>
              <a:rPr lang="en-US" sz="2500" dirty="0">
                <a:solidFill>
                  <a:schemeClr val="tx1">
                    <a:lumMod val="65000"/>
                    <a:lumOff val="35000"/>
                  </a:schemeClr>
                </a:solidFill>
                <a:latin typeface="Montserrat Extra Bold" pitchFamily="50" charset="0"/>
                <a:ea typeface="Open Sans" panose="020B0606030504020204" pitchFamily="34" charset="0"/>
                <a:cs typeface="Montserrat Extra Bold" pitchFamily="50" charset="0"/>
              </a:rPr>
              <a:t>Match participants by age and relationship duration, or statistically control for these variables.</a:t>
            </a:r>
            <a:endParaRPr lang="en-US" sz="2500" dirty="0">
              <a:solidFill>
                <a:schemeClr val="tx1">
                  <a:lumMod val="65000"/>
                  <a:lumOff val="35000"/>
                </a:schemeClr>
              </a:solidFill>
              <a:latin typeface="Montserrat Extra Bold" pitchFamily="50" charset="0"/>
              <a:ea typeface="Open Sans" panose="020B0606030504020204" pitchFamily="34" charset="0"/>
              <a:cs typeface="Montserrat Extra Bold" pitchFamily="50" charset="0"/>
            </a:endParaRPr>
          </a:p>
          <a:p>
            <a:pPr marL="342900" indent="-342900">
              <a:buFont typeface="Arial" panose="020B0604020202090204" pitchFamily="34" charset="0"/>
              <a:buChar char="•"/>
            </a:pPr>
            <a:r>
              <a:rPr lang="en-US" sz="2500" dirty="0">
                <a:solidFill>
                  <a:schemeClr val="tx1">
                    <a:lumMod val="65000"/>
                    <a:lumOff val="35000"/>
                  </a:schemeClr>
                </a:solidFill>
                <a:latin typeface="Montserrat Extra Bold" pitchFamily="50" charset="0"/>
                <a:ea typeface="Open Sans" panose="020B0606030504020204" pitchFamily="34" charset="0"/>
                <a:cs typeface="Montserrat Extra Bold" pitchFamily="50" charset="0"/>
              </a:rPr>
              <a:t>Exploring Different Forms of Virtual Intimacy: Future research could compare AI companions, fictional characters, and cosplay-mediated relationships to examine how different forms of virtual intimacy fulfill specific needs.</a:t>
            </a:r>
            <a:endParaRPr lang="en-US" sz="2500" dirty="0">
              <a:solidFill>
                <a:schemeClr val="tx1">
                  <a:lumMod val="65000"/>
                  <a:lumOff val="35000"/>
                </a:schemeClr>
              </a:solidFill>
              <a:latin typeface="Montserrat Extra Bold" pitchFamily="50" charset="0"/>
              <a:ea typeface="Open Sans" panose="020B0606030504020204" pitchFamily="34" charset="0"/>
              <a:cs typeface="Montserrat Extra Bold" pitchFamily="50" charset="0"/>
            </a:endParaRPr>
          </a:p>
          <a:p>
            <a:pPr marL="342900" indent="-342900">
              <a:buFont typeface="Arial" panose="020B0604020202090204" pitchFamily="34" charset="0"/>
              <a:buChar char="•"/>
            </a:pPr>
            <a:r>
              <a:rPr lang="en-US" sz="2500" dirty="0">
                <a:solidFill>
                  <a:schemeClr val="tx1">
                    <a:lumMod val="65000"/>
                    <a:lumOff val="35000"/>
                  </a:schemeClr>
                </a:solidFill>
                <a:latin typeface="Montserrat Extra Bold" pitchFamily="50" charset="0"/>
                <a:ea typeface="Open Sans" panose="020B0606030504020204" pitchFamily="34" charset="0"/>
                <a:cs typeface="Montserrat Extra Bold" pitchFamily="50" charset="0"/>
              </a:rPr>
              <a:t>Beyond Romantic Relationships: Future studies could explore friendships and companionship with parasocial entities to understand broader emotional and social functions of virtual connections.</a:t>
            </a:r>
            <a:endParaRPr lang="en-US" sz="2500" dirty="0">
              <a:solidFill>
                <a:schemeClr val="tx1">
                  <a:lumMod val="65000"/>
                  <a:lumOff val="35000"/>
                </a:schemeClr>
              </a:solidFill>
              <a:latin typeface="Montserrat Extra Bold" pitchFamily="50" charset="0"/>
              <a:ea typeface="Open Sans" panose="020B0606030504020204" pitchFamily="34" charset="0"/>
              <a:cs typeface="Montserrat Extra Bold" pitchFamily="50" charset="0"/>
            </a:endParaRPr>
          </a:p>
        </p:txBody>
      </p:sp>
      <p:sp>
        <p:nvSpPr>
          <p:cNvPr id="39" name="Rectangle: Rounded Corners 38"/>
          <p:cNvSpPr/>
          <p:nvPr/>
        </p:nvSpPr>
        <p:spPr>
          <a:xfrm>
            <a:off x="654050" y="6362065"/>
            <a:ext cx="10058400" cy="9682480"/>
          </a:xfrm>
          <a:prstGeom prst="roundRect">
            <a:avLst>
              <a:gd name="adj" fmla="val 1711"/>
            </a:avLst>
          </a:prstGeom>
          <a:solidFill>
            <a:srgbClr val="A0BEC8">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9600"/>
          </a:p>
        </p:txBody>
      </p:sp>
      <p:sp>
        <p:nvSpPr>
          <p:cNvPr id="46" name="TextBox 45"/>
          <p:cNvSpPr txBox="1"/>
          <p:nvPr/>
        </p:nvSpPr>
        <p:spPr>
          <a:xfrm>
            <a:off x="1149985" y="7223760"/>
            <a:ext cx="9379585" cy="8299450"/>
          </a:xfrm>
          <a:prstGeom prst="rect">
            <a:avLst/>
          </a:prstGeom>
          <a:noFill/>
        </p:spPr>
        <p:txBody>
          <a:bodyPr wrap="square" rtlCol="0">
            <a:noAutofit/>
          </a:bodyPr>
          <a:lstStyle>
            <a:defPPr>
              <a:defRPr kern="1200"/>
            </a:defPPr>
          </a:lstStyle>
          <a:p>
            <a:pPr indent="0">
              <a:buFont typeface="Arial" panose="020B0604020202090204" pitchFamily="34" charset="0"/>
              <a:buNone/>
            </a:pPr>
            <a:r>
              <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rPr>
              <a:t>Virtual characters in otome games, AI companion platforms, and online communities are increasingly part of individuals’ emotional life, which raises the question of whether they can fulfill intimacy needs in ways comparable to real-life relationships.</a:t>
            </a:r>
            <a:endPar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endParaRPr>
          </a:p>
          <a:p>
            <a:pPr indent="0">
              <a:buFont typeface="Arial" panose="020B0604020202090204" pitchFamily="34" charset="0"/>
              <a:buNone/>
            </a:pPr>
            <a:endPar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endParaRPr>
          </a:p>
          <a:p>
            <a:pPr indent="0">
              <a:buFont typeface="Arial" panose="020B0604020202090204" pitchFamily="34" charset="0"/>
              <a:buNone/>
            </a:pPr>
            <a:r>
              <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rPr>
              <a:t>Previous research highlights emotional, gendered, and economic dimensions of virtual romance:</a:t>
            </a:r>
            <a:endPar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endParaRPr>
          </a:p>
          <a:p>
            <a:pPr marL="342900" indent="-342900">
              <a:buFont typeface="Arial" panose="020B0604020202090204" pitchFamily="34" charset="0"/>
              <a:buChar char="•"/>
            </a:pPr>
            <a:r>
              <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rPr>
              <a:t> Interactive narratives and simulated companionship can meet women’s emotional needs and support the “she economy” (Wang, 2024).</a:t>
            </a:r>
            <a:endPar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endParaRPr>
          </a:p>
          <a:p>
            <a:pPr marL="342900" indent="-342900">
              <a:buFont typeface="Arial" panose="020B0604020202090204" pitchFamily="34" charset="0"/>
              <a:buChar char="•"/>
            </a:pPr>
            <a:r>
              <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rPr>
              <a:t>Virtual relationships can feel emotionally meaningful while reflecting female empowerment and the commercialization of intimacy (Ge et al., 2025).</a:t>
            </a:r>
            <a:endPar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endParaRPr>
          </a:p>
          <a:p>
            <a:pPr marL="342900" indent="-342900">
              <a:buFont typeface="Arial" panose="020B0604020202090204" pitchFamily="34" charset="0"/>
              <a:buChar char="•"/>
            </a:pPr>
            <a:r>
              <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rPr>
              <a:t>Researchers have proposed that idealized virtual partners may create unrealistic expectations and reduce interest in real- life romance (Chen et al., 2025).</a:t>
            </a:r>
            <a:endPar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endParaRPr>
          </a:p>
          <a:p>
            <a:pPr indent="0">
              <a:buFont typeface="Arial" panose="020B0604020202090204" pitchFamily="34" charset="0"/>
              <a:buNone/>
            </a:pPr>
            <a:endPar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endParaRPr>
          </a:p>
          <a:p>
            <a:pPr indent="0">
              <a:buFont typeface="Arial" panose="020B0604020202090204" pitchFamily="34" charset="0"/>
              <a:buNone/>
            </a:pPr>
            <a:r>
              <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rPr>
              <a:t>However, few studies directly compare virtual and real relationships in terms of intimacy needs.</a:t>
            </a:r>
            <a:endPar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endParaRPr>
          </a:p>
          <a:p>
            <a:pPr indent="0">
              <a:buFont typeface="Arial" panose="020B0604020202090204" pitchFamily="34" charset="0"/>
              <a:buNone/>
            </a:pPr>
            <a:r>
              <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rPr>
              <a:t>This study compares how these two relationship types meet intimacy needs and examines factors linked to stronger emotional involvement in virtual romantic relationships.</a:t>
            </a:r>
            <a:endPar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endParaRPr>
          </a:p>
        </p:txBody>
      </p:sp>
      <p:sp>
        <p:nvSpPr>
          <p:cNvPr id="47" name="TextBox 46"/>
          <p:cNvSpPr txBox="1"/>
          <p:nvPr/>
        </p:nvSpPr>
        <p:spPr>
          <a:xfrm>
            <a:off x="1150269" y="6578780"/>
            <a:ext cx="9144000" cy="645160"/>
          </a:xfrm>
          <a:prstGeom prst="rect">
            <a:avLst/>
          </a:prstGeom>
          <a:noFill/>
        </p:spPr>
        <p:txBody>
          <a:bodyPr wrap="square" rtlCol="0">
            <a:spAutoFit/>
          </a:bodyPr>
          <a:lstStyle>
            <a:defPPr>
              <a:defRPr kern="1200"/>
            </a:defPPr>
          </a:lstStyle>
          <a:p>
            <a:r>
              <a:rPr lang="en-US" sz="3600" b="1">
                <a:solidFill>
                  <a:schemeClr val="tx1">
                    <a:lumMod val="75000"/>
                    <a:lumOff val="25000"/>
                  </a:schemeClr>
                </a:solidFill>
                <a:latin typeface="Montserrat Extra Bold" pitchFamily="50" charset="0"/>
              </a:rPr>
              <a:t>Introduction</a:t>
            </a:r>
            <a:endParaRPr lang="en-US" sz="3600" b="1">
              <a:solidFill>
                <a:schemeClr val="tx1">
                  <a:lumMod val="75000"/>
                  <a:lumOff val="25000"/>
                </a:schemeClr>
              </a:solidFill>
              <a:latin typeface="Montserrat Extra Bold" pitchFamily="50" charset="0"/>
            </a:endParaRPr>
          </a:p>
        </p:txBody>
      </p:sp>
      <p:sp>
        <p:nvSpPr>
          <p:cNvPr id="43" name="Rectangle: Rounded Corners 42"/>
          <p:cNvSpPr/>
          <p:nvPr/>
        </p:nvSpPr>
        <p:spPr>
          <a:xfrm>
            <a:off x="711835" y="16578580"/>
            <a:ext cx="10058400" cy="5384165"/>
          </a:xfrm>
          <a:prstGeom prst="roundRect">
            <a:avLst>
              <a:gd name="adj" fmla="val 2004"/>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9600"/>
          </a:p>
        </p:txBody>
      </p:sp>
      <p:sp>
        <p:nvSpPr>
          <p:cNvPr id="86" name="TextBox 85"/>
          <p:cNvSpPr txBox="1"/>
          <p:nvPr/>
        </p:nvSpPr>
        <p:spPr>
          <a:xfrm>
            <a:off x="1149985" y="17203420"/>
            <a:ext cx="9620250" cy="4707890"/>
          </a:xfrm>
          <a:prstGeom prst="rect">
            <a:avLst/>
          </a:prstGeom>
          <a:noFill/>
        </p:spPr>
        <p:txBody>
          <a:bodyPr wrap="square" rtlCol="0">
            <a:spAutoFit/>
          </a:bodyPr>
          <a:lstStyle>
            <a:defPPr>
              <a:defRPr kern="1200"/>
            </a:defPPr>
          </a:lstStyle>
          <a:p>
            <a:r>
              <a:rPr lang="en-US" sz="2500" b="1" dirty="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rPr>
              <a:t>RQ1. How do virtual and real-life romantic relationships compare in fulfilling different dimensions of intimacy needs?</a:t>
            </a:r>
            <a:endParaRPr lang="en-US" sz="2500" b="1" dirty="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endParaRPr>
          </a:p>
          <a:p>
            <a:pPr marL="342900" indent="-342900">
              <a:buFont typeface="Arial" panose="020B0604020202090204" pitchFamily="34" charset="0"/>
              <a:buChar char="•"/>
            </a:pPr>
            <a:r>
              <a:rPr lang="en-US" sz="2500" dirty="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rPr>
              <a:t>Virtual &gt; Real-Life: Verbal Affection;</a:t>
            </a:r>
            <a:r>
              <a:rPr lang="en-US" sz="2500" dirty="0">
                <a:solidFill>
                  <a:schemeClr val="accent2"/>
                </a:solidFill>
                <a:latin typeface="Montserrat Extra Bold" pitchFamily="50" charset="0"/>
                <a:ea typeface="Open Sans" panose="020B0606030504020204" pitchFamily="34" charset="0"/>
                <a:cs typeface="Montserrat Extra Bold" pitchFamily="50" charset="0"/>
                <a:sym typeface="+mn-ea"/>
              </a:rPr>
              <a:t> </a:t>
            </a:r>
            <a:r>
              <a:rPr lang="en-US" sz="2500" dirty="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rPr>
              <a:t>Security</a:t>
            </a:r>
            <a:endParaRPr lang="en-US" sz="2500" dirty="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endParaRPr>
          </a:p>
          <a:p>
            <a:pPr marL="342900" indent="-342900">
              <a:buFont typeface="Arial" panose="020B0604020202090204" pitchFamily="34" charset="0"/>
              <a:buChar char="•"/>
            </a:pPr>
            <a:r>
              <a:rPr lang="en-US" sz="2500" dirty="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rPr>
              <a:t>Real-Life &gt; Virtual: Caregiving &amp; Affect</a:t>
            </a:r>
            <a:endParaRPr lang="en-US" sz="2500" dirty="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endParaRPr>
          </a:p>
          <a:p>
            <a:pPr marL="342900" indent="-342900">
              <a:buFont typeface="Arial" panose="020B0604020202090204" pitchFamily="34" charset="0"/>
              <a:buChar char="•"/>
            </a:pPr>
            <a:r>
              <a:rPr lang="en-US" sz="2500" dirty="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rPr>
              <a:t>Virtual = Real-Life: Emotional Support;</a:t>
            </a:r>
            <a:r>
              <a:rPr lang="en-US" sz="2500" dirty="0">
                <a:solidFill>
                  <a:schemeClr val="accent2"/>
                </a:solidFill>
                <a:latin typeface="Montserrat Extra Bold" pitchFamily="50" charset="0"/>
                <a:ea typeface="Open Sans" panose="020B0606030504020204" pitchFamily="34" charset="0"/>
                <a:cs typeface="Montserrat Extra Bold" pitchFamily="50" charset="0"/>
                <a:sym typeface="+mn-ea"/>
              </a:rPr>
              <a:t> </a:t>
            </a:r>
            <a:r>
              <a:rPr lang="en-US" sz="2500" dirty="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rPr>
              <a:t>Identity formation &amp; self-expansion</a:t>
            </a:r>
            <a:endParaRPr lang="en-US" sz="2500" dirty="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endParaRPr>
          </a:p>
          <a:p>
            <a:pPr indent="0">
              <a:buFont typeface="Arial" panose="020B0604020202090204" pitchFamily="34" charset="0"/>
              <a:buNone/>
            </a:pPr>
            <a:r>
              <a:rPr lang="en-US" sz="2500" b="1" dirty="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rPr>
              <a:t>RQ2. Which factors are associated with stronger emotional involvement in virtual romantic relationships?</a:t>
            </a:r>
            <a:endParaRPr lang="en-US" sz="2500" dirty="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endParaRPr>
          </a:p>
          <a:p>
            <a:pPr indent="0">
              <a:buFont typeface="Arial" panose="020B0604020202090204" pitchFamily="34" charset="0"/>
              <a:buNone/>
            </a:pPr>
            <a:r>
              <a:rPr lang="en-US" sz="2500" dirty="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rPr>
              <a:t>Positive association between Emotional Involvement AND Imaginative Involvement, Romantic Idealization, Conflict/Risk Avoidance, Projection &amp; Self-expansion, and Behavioral Involvement.</a:t>
            </a:r>
            <a:endParaRPr lang="en-US" sz="2500" dirty="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endParaRPr>
          </a:p>
        </p:txBody>
      </p:sp>
      <p:sp>
        <p:nvSpPr>
          <p:cNvPr id="87" name="TextBox 86"/>
          <p:cNvSpPr txBox="1"/>
          <p:nvPr/>
        </p:nvSpPr>
        <p:spPr>
          <a:xfrm>
            <a:off x="1150904" y="16694812"/>
            <a:ext cx="9144000" cy="645160"/>
          </a:xfrm>
          <a:prstGeom prst="rect">
            <a:avLst/>
          </a:prstGeom>
          <a:noFill/>
        </p:spPr>
        <p:txBody>
          <a:bodyPr wrap="square" rtlCol="0">
            <a:spAutoFit/>
          </a:bodyPr>
          <a:lstStyle>
            <a:defPPr>
              <a:defRPr kern="1200"/>
            </a:defPPr>
          </a:lstStyle>
          <a:p>
            <a:r>
              <a:rPr lang="en-US" sz="3600" b="1">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rPr>
              <a:t>Hypotheses</a:t>
            </a:r>
            <a:endParaRPr lang="en-US" sz="3600" b="1">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endParaRPr>
          </a:p>
        </p:txBody>
      </p:sp>
      <p:sp>
        <p:nvSpPr>
          <p:cNvPr id="44" name="Rectangle: Rounded Corners 43"/>
          <p:cNvSpPr/>
          <p:nvPr/>
        </p:nvSpPr>
        <p:spPr>
          <a:xfrm>
            <a:off x="11482705" y="6362065"/>
            <a:ext cx="10058400" cy="6986905"/>
          </a:xfrm>
          <a:prstGeom prst="roundRect">
            <a:avLst>
              <a:gd name="adj" fmla="val 2700"/>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9600"/>
          </a:p>
        </p:txBody>
      </p:sp>
      <p:sp>
        <p:nvSpPr>
          <p:cNvPr id="88" name="TextBox 87"/>
          <p:cNvSpPr txBox="1"/>
          <p:nvPr/>
        </p:nvSpPr>
        <p:spPr>
          <a:xfrm>
            <a:off x="11819255" y="7235190"/>
            <a:ext cx="9144000" cy="5427980"/>
          </a:xfrm>
          <a:prstGeom prst="rect">
            <a:avLst/>
          </a:prstGeom>
          <a:noFill/>
        </p:spPr>
        <p:txBody>
          <a:bodyPr wrap="square" rtlCol="0">
            <a:noAutofit/>
          </a:bodyPr>
          <a:lstStyle>
            <a:defPPr>
              <a:defRPr kern="1200"/>
            </a:defPPr>
          </a:lstStyle>
          <a:p>
            <a:endParaRPr lang="en-US" sz="2400">
              <a:solidFill>
                <a:schemeClr val="tx1">
                  <a:lumMod val="65000"/>
                  <a:lumOff val="35000"/>
                </a:schemeClr>
              </a:solidFill>
              <a:latin typeface="Domine" panose="02040503040403060204" pitchFamily="18" charset="0"/>
              <a:ea typeface="Open Sans" panose="020B0606030504020204" pitchFamily="34" charset="0"/>
              <a:cs typeface="Open Sans" panose="020B0606030504020204" pitchFamily="34" charset="0"/>
            </a:endParaRPr>
          </a:p>
        </p:txBody>
      </p:sp>
      <p:sp>
        <p:nvSpPr>
          <p:cNvPr id="41" name="Rectangle: Rounded Corners 40"/>
          <p:cNvSpPr/>
          <p:nvPr/>
        </p:nvSpPr>
        <p:spPr>
          <a:xfrm>
            <a:off x="22253575" y="6362065"/>
            <a:ext cx="10058400" cy="7984490"/>
          </a:xfrm>
          <a:prstGeom prst="roundRect">
            <a:avLst>
              <a:gd name="adj" fmla="val 1937"/>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9600"/>
          </a:p>
        </p:txBody>
      </p:sp>
      <p:sp>
        <p:nvSpPr>
          <p:cNvPr id="2" name="Rectangle: Rounded Corners 70"/>
          <p:cNvSpPr/>
          <p:nvPr>
            <p:custDataLst>
              <p:tags r:id="rId6"/>
            </p:custDataLst>
          </p:nvPr>
        </p:nvSpPr>
        <p:spPr>
          <a:xfrm>
            <a:off x="654050" y="22412960"/>
            <a:ext cx="10058400" cy="5015230"/>
          </a:xfrm>
          <a:prstGeom prst="roundRect">
            <a:avLst>
              <a:gd name="adj" fmla="val 3948"/>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9600"/>
          </a:p>
        </p:txBody>
      </p:sp>
      <p:sp>
        <p:nvSpPr>
          <p:cNvPr id="4" name="TextBox 59"/>
          <p:cNvSpPr txBox="1"/>
          <p:nvPr>
            <p:custDataLst>
              <p:tags r:id="rId7"/>
            </p:custDataLst>
          </p:nvPr>
        </p:nvSpPr>
        <p:spPr>
          <a:xfrm>
            <a:off x="1149702" y="22510274"/>
            <a:ext cx="9144000" cy="645160"/>
          </a:xfrm>
          <a:prstGeom prst="rect">
            <a:avLst/>
          </a:prstGeom>
          <a:noFill/>
        </p:spPr>
        <p:txBody>
          <a:bodyPr wrap="square" rtlCol="0">
            <a:spAutoFit/>
          </a:bodyPr>
          <a:lstStyle>
            <a:defPPr>
              <a:defRPr kern="1200"/>
            </a:defPPr>
          </a:lstStyle>
          <a:p>
            <a:r>
              <a:rPr lang="en-US" sz="3600" b="1">
                <a:solidFill>
                  <a:schemeClr val="tx1">
                    <a:lumMod val="75000"/>
                    <a:lumOff val="25000"/>
                  </a:schemeClr>
                </a:solidFill>
                <a:latin typeface="Montserrat Extra Bold" pitchFamily="50" charset="0"/>
              </a:rPr>
              <a:t>Participants</a:t>
            </a:r>
            <a:endParaRPr lang="en-US" sz="3600" b="1">
              <a:solidFill>
                <a:schemeClr val="tx1">
                  <a:lumMod val="75000"/>
                  <a:lumOff val="25000"/>
                </a:schemeClr>
              </a:solidFill>
              <a:latin typeface="Montserrat Extra Bold" pitchFamily="50" charset="0"/>
            </a:endParaRPr>
          </a:p>
        </p:txBody>
      </p:sp>
      <p:sp>
        <p:nvSpPr>
          <p:cNvPr id="9" name="Rectangle: Rounded Corners 44"/>
          <p:cNvSpPr/>
          <p:nvPr>
            <p:custDataLst>
              <p:tags r:id="rId8"/>
            </p:custDataLst>
          </p:nvPr>
        </p:nvSpPr>
        <p:spPr>
          <a:xfrm>
            <a:off x="11576685" y="13868400"/>
            <a:ext cx="10058400" cy="18299430"/>
          </a:xfrm>
          <a:prstGeom prst="roundRect">
            <a:avLst>
              <a:gd name="adj" fmla="val 1592"/>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9600"/>
          </a:p>
        </p:txBody>
      </p:sp>
      <p:sp>
        <p:nvSpPr>
          <p:cNvPr id="10" name="TextBox 92"/>
          <p:cNvSpPr txBox="1"/>
          <p:nvPr>
            <p:custDataLst>
              <p:tags r:id="rId9"/>
            </p:custDataLst>
          </p:nvPr>
        </p:nvSpPr>
        <p:spPr>
          <a:xfrm>
            <a:off x="11819890" y="13981430"/>
            <a:ext cx="9144000" cy="655320"/>
          </a:xfrm>
          <a:prstGeom prst="rect">
            <a:avLst/>
          </a:prstGeom>
          <a:noFill/>
        </p:spPr>
        <p:txBody>
          <a:bodyPr wrap="square" rtlCol="0">
            <a:noAutofit/>
          </a:bodyPr>
          <a:lstStyle>
            <a:defPPr>
              <a:defRPr kern="1200"/>
            </a:defPPr>
          </a:lstStyle>
          <a:p>
            <a:r>
              <a:rPr lang="en-US" sz="3600" b="1">
                <a:solidFill>
                  <a:schemeClr val="tx1">
                    <a:lumMod val="75000"/>
                    <a:lumOff val="25000"/>
                  </a:schemeClr>
                </a:solidFill>
                <a:latin typeface="Montserrat Extra Bold" pitchFamily="50" charset="0"/>
              </a:rPr>
              <a:t>Results</a:t>
            </a:r>
            <a:endParaRPr lang="en-US" sz="3600" b="1">
              <a:solidFill>
                <a:schemeClr val="tx1">
                  <a:lumMod val="75000"/>
                  <a:lumOff val="25000"/>
                </a:schemeClr>
              </a:solidFill>
              <a:latin typeface="Montserrat Extra Bold" pitchFamily="50" charset="0"/>
            </a:endParaRPr>
          </a:p>
        </p:txBody>
      </p:sp>
      <p:sp>
        <p:nvSpPr>
          <p:cNvPr id="11" name="TextBox 91"/>
          <p:cNvSpPr txBox="1"/>
          <p:nvPr>
            <p:custDataLst>
              <p:tags r:id="rId10"/>
            </p:custDataLst>
          </p:nvPr>
        </p:nvSpPr>
        <p:spPr>
          <a:xfrm>
            <a:off x="11819255" y="14636750"/>
            <a:ext cx="9431020" cy="1630045"/>
          </a:xfrm>
          <a:prstGeom prst="rect">
            <a:avLst/>
          </a:prstGeom>
          <a:noFill/>
        </p:spPr>
        <p:txBody>
          <a:bodyPr wrap="square" rtlCol="0">
            <a:spAutoFit/>
          </a:bodyPr>
          <a:lstStyle>
            <a:defPPr>
              <a:defRPr kern="1200"/>
            </a:defPPr>
          </a:lstStyle>
          <a:p>
            <a:r>
              <a:rPr lang="en-US" sz="2500" b="1">
                <a:solidFill>
                  <a:schemeClr val="tx1">
                    <a:lumMod val="65000"/>
                    <a:lumOff val="35000"/>
                  </a:schemeClr>
                </a:solidFill>
                <a:latin typeface="Montserrat Extra Bold" pitchFamily="50" charset="0"/>
                <a:ea typeface="Open Sans" panose="020B0606030504020204" pitchFamily="34" charset="0"/>
                <a:cs typeface="Montserrat Extra Bold" pitchFamily="50" charset="0"/>
              </a:rPr>
              <a:t>RQ1. How do virtual and real-life romantic relationships compare in fulfilling different dimensions of intimacy needs?</a:t>
            </a:r>
            <a:endParaRPr lang="en-US" sz="2500" b="1">
              <a:solidFill>
                <a:schemeClr val="tx1">
                  <a:lumMod val="65000"/>
                  <a:lumOff val="35000"/>
                </a:schemeClr>
              </a:solidFill>
              <a:latin typeface="Montserrat Extra Bold" pitchFamily="50" charset="0"/>
              <a:ea typeface="Open Sans" panose="020B0606030504020204" pitchFamily="34" charset="0"/>
              <a:cs typeface="Montserrat Extra Bold" pitchFamily="50" charset="0"/>
            </a:endParaRPr>
          </a:p>
          <a:p>
            <a:r>
              <a:rPr lang="en-US" sz="2500" b="1">
                <a:solidFill>
                  <a:schemeClr val="tx1">
                    <a:lumMod val="65000"/>
                    <a:lumOff val="35000"/>
                  </a:schemeClr>
                </a:solidFill>
                <a:latin typeface="Montserrat Extra Bold" pitchFamily="50" charset="0"/>
                <a:ea typeface="Open Sans" panose="020B0606030504020204" pitchFamily="34" charset="0"/>
                <a:cs typeface="Montserrat Extra Bold" pitchFamily="50" charset="0"/>
              </a:rPr>
              <a:t>One-Tailed Independent-Samples t-Tests</a:t>
            </a:r>
            <a:endParaRPr lang="en-US" sz="2500" b="1">
              <a:solidFill>
                <a:schemeClr val="tx1">
                  <a:lumMod val="65000"/>
                  <a:lumOff val="35000"/>
                </a:schemeClr>
              </a:solidFill>
              <a:latin typeface="Montserrat Extra Bold" pitchFamily="50" charset="0"/>
              <a:ea typeface="Open Sans" panose="020B0606030504020204" pitchFamily="34" charset="0"/>
              <a:cs typeface="Montserrat Extra Bold" pitchFamily="50" charset="0"/>
            </a:endParaRPr>
          </a:p>
          <a:p>
            <a:pPr indent="0">
              <a:buFont typeface="Arial" panose="020B0604020202090204" pitchFamily="34" charset="0"/>
              <a:buNone/>
            </a:pPr>
            <a:endParaRPr lang="en-US" sz="2500" b="1">
              <a:solidFill>
                <a:schemeClr val="tx1">
                  <a:lumMod val="65000"/>
                  <a:lumOff val="35000"/>
                </a:schemeClr>
              </a:solidFill>
              <a:latin typeface="Montserrat Extra Bold" pitchFamily="50" charset="0"/>
              <a:ea typeface="Open Sans" panose="020B0606030504020204" pitchFamily="34" charset="0"/>
              <a:cs typeface="Montserrat Extra Bold" pitchFamily="50" charset="0"/>
            </a:endParaRPr>
          </a:p>
        </p:txBody>
      </p:sp>
      <p:graphicFrame>
        <p:nvGraphicFramePr>
          <p:cNvPr id="15" name="表格 14"/>
          <p:cNvGraphicFramePr/>
          <p:nvPr>
            <p:custDataLst>
              <p:tags r:id="rId11"/>
            </p:custDataLst>
          </p:nvPr>
        </p:nvGraphicFramePr>
        <p:xfrm>
          <a:off x="11819890" y="24290020"/>
          <a:ext cx="9511030" cy="5211445"/>
        </p:xfrm>
        <a:graphic>
          <a:graphicData uri="http://schemas.openxmlformats.org/drawingml/2006/table">
            <a:tbl>
              <a:tblPr/>
              <a:tblGrid>
                <a:gridCol w="1922145"/>
                <a:gridCol w="1517650"/>
                <a:gridCol w="1518285"/>
                <a:gridCol w="860425"/>
                <a:gridCol w="1517650"/>
                <a:gridCol w="1010920"/>
                <a:gridCol w="1163955"/>
              </a:tblGrid>
              <a:tr h="2405380">
                <a:tc>
                  <a:txBody>
                    <a:bodyPr/>
                    <a:lstStyle/>
                    <a:p>
                      <a:pPr marL="5080" indent="0" algn="l">
                        <a:spcBef>
                          <a:spcPct val="0"/>
                        </a:spcBef>
                        <a:spcAft>
                          <a:spcPct val="0"/>
                        </a:spcAft>
                      </a:pPr>
                      <a:r>
                        <a:rPr lang="en-US" altLang="zh-CN" sz="1800" b="1" dirty="0">
                          <a:solidFill>
                            <a:srgbClr val="FFFFFF"/>
                          </a:solidFill>
                          <a:latin typeface="Times New Roman" panose="02020503050405090304"/>
                          <a:ea typeface="Times New Roman" panose="02020503050405090304"/>
                        </a:rPr>
                        <a:t>Variable</a:t>
                      </a:r>
                      <a:endParaRPr lang="en-US" altLang="zh-CN" sz="1800" b="1" dirty="0">
                        <a:solidFill>
                          <a:srgbClr val="FFFFFF"/>
                        </a:solidFill>
                        <a:latin typeface="Times New Roman" panose="02020503050405090304"/>
                        <a:ea typeface="Times New Roman" panose="02020503050405090304"/>
                      </a:endParaRPr>
                    </a:p>
                  </a:txBody>
                  <a:tcPr marL="63500" marR="63500" marT="76200" marB="76200" anchor="ctr">
                    <a:lnL w="12700" cap="flat" cmpd="sng">
                      <a:solidFill>
                        <a:srgbClr val="AAAAAA"/>
                      </a:solidFill>
                      <a:prstDash val="solid"/>
                      <a:headEnd type="none" w="med" len="med"/>
                      <a:tailEnd type="none" w="med" len="med"/>
                    </a:lnL>
                    <a:lnR w="12700" cap="flat" cmpd="sng">
                      <a:solidFill>
                        <a:srgbClr val="CCCCCC"/>
                      </a:solidFill>
                      <a:prstDash val="solid"/>
                      <a:headEnd type="none" w="med" len="med"/>
                      <a:tailEnd type="none" w="med" len="med"/>
                    </a:lnR>
                    <a:lnT w="6350" cap="flat" cmpd="sng">
                      <a:solidFill>
                        <a:srgbClr val="AAAAAA"/>
                      </a:solidFill>
                      <a:prstDash val="solid"/>
                      <a:headEnd type="none" w="med" len="med"/>
                      <a:tailEnd type="none" w="med" len="med"/>
                    </a:lnT>
                    <a:lnB w="12700" cap="flat" cmpd="sng">
                      <a:solidFill>
                        <a:srgbClr val="CCCCCC"/>
                      </a:solidFill>
                      <a:prstDash val="solid"/>
                      <a:headEnd type="none" w="med" len="med"/>
                      <a:tailEnd type="none" w="med" len="med"/>
                    </a:lnB>
                    <a:solidFill>
                      <a:srgbClr val="1F3864"/>
                    </a:solidFill>
                  </a:tcPr>
                </a:tc>
                <a:tc>
                  <a:txBody>
                    <a:bodyPr/>
                    <a:lstStyle/>
                    <a:p>
                      <a:pPr marL="5080" indent="0" algn="ctr">
                        <a:spcBef>
                          <a:spcPct val="0"/>
                        </a:spcBef>
                        <a:spcAft>
                          <a:spcPct val="0"/>
                        </a:spcAft>
                      </a:pPr>
                      <a:r>
                        <a:rPr lang="en-US" altLang="zh-CN" sz="1800" b="1">
                          <a:solidFill>
                            <a:srgbClr val="FFFFFF"/>
                          </a:solidFill>
                          <a:latin typeface="Times New Roman" panose="02020503050405090304"/>
                          <a:ea typeface="Times New Roman" panose="02020503050405090304"/>
                        </a:rPr>
                        <a:t>Virtual Relationship</a:t>
                      </a:r>
                      <a:br>
                        <a:rPr lang="en-US" altLang="zh-CN" sz="1800">
                          <a:latin typeface="Times New Roman" panose="02020503050405090304"/>
                          <a:ea typeface="Times New Roman" panose="02020503050405090304"/>
                        </a:rPr>
                      </a:br>
                      <a:r>
                        <a:rPr lang="en-US" altLang="zh-CN" sz="1800" b="1" i="1">
                          <a:solidFill>
                            <a:srgbClr val="FFFFFF"/>
                          </a:solidFill>
                          <a:latin typeface="Times New Roman" panose="02020503050405090304"/>
                          <a:ea typeface="Times New Roman" panose="02020503050405090304"/>
                        </a:rPr>
                        <a:t>M</a:t>
                      </a:r>
                      <a:r>
                        <a:rPr lang="en-US" altLang="zh-CN" sz="1800" b="1">
                          <a:solidFill>
                            <a:srgbClr val="FFFFFF"/>
                          </a:solidFill>
                          <a:latin typeface="Times New Roman" panose="02020503050405090304"/>
                          <a:ea typeface="Times New Roman" panose="02020503050405090304"/>
                        </a:rPr>
                        <a:t> (SD)</a:t>
                      </a:r>
                      <a:endParaRPr lang="en-US" altLang="zh-CN" sz="1800" b="1">
                        <a:solidFill>
                          <a:srgbClr val="FFFFFF"/>
                        </a:solidFill>
                        <a:latin typeface="Times New Roman" panose="02020503050405090304"/>
                        <a:ea typeface="Times New Roman" panose="02020503050405090304"/>
                      </a:endParaRPr>
                    </a:p>
                  </a:txBody>
                  <a:tcPr marL="63500" marR="63500" marT="76200" marB="762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6350" cap="flat" cmpd="sng">
                      <a:solidFill>
                        <a:srgbClr val="AAAAAA"/>
                      </a:solidFill>
                      <a:prstDash val="solid"/>
                      <a:headEnd type="none" w="med" len="med"/>
                      <a:tailEnd type="none" w="med" len="med"/>
                    </a:lnT>
                    <a:lnB w="12700" cap="flat" cmpd="sng">
                      <a:solidFill>
                        <a:srgbClr val="CCCCCC"/>
                      </a:solidFill>
                      <a:prstDash val="solid"/>
                      <a:headEnd type="none" w="med" len="med"/>
                      <a:tailEnd type="none" w="med" len="med"/>
                    </a:lnB>
                    <a:solidFill>
                      <a:srgbClr val="1F3864"/>
                    </a:solidFill>
                  </a:tcPr>
                </a:tc>
                <a:tc>
                  <a:txBody>
                    <a:bodyPr/>
                    <a:lstStyle/>
                    <a:p>
                      <a:pPr marL="5080" indent="0" algn="ctr">
                        <a:spcBef>
                          <a:spcPct val="0"/>
                        </a:spcBef>
                        <a:spcAft>
                          <a:spcPct val="0"/>
                        </a:spcAft>
                      </a:pPr>
                      <a:r>
                        <a:rPr lang="en-US" altLang="zh-CN" sz="1800" b="1">
                          <a:solidFill>
                            <a:srgbClr val="FFFFFF"/>
                          </a:solidFill>
                          <a:latin typeface="Times New Roman" panose="02020503050405090304"/>
                          <a:ea typeface="Times New Roman" panose="02020503050405090304"/>
                        </a:rPr>
                        <a:t>Real-Life Relationship</a:t>
                      </a:r>
                      <a:br>
                        <a:rPr lang="en-US" altLang="zh-CN" sz="1800">
                          <a:latin typeface="Times New Roman" panose="02020503050405090304"/>
                          <a:ea typeface="Times New Roman" panose="02020503050405090304"/>
                        </a:rPr>
                      </a:br>
                      <a:r>
                        <a:rPr lang="en-US" altLang="zh-CN" sz="1800" b="1" i="1">
                          <a:solidFill>
                            <a:srgbClr val="FFFFFF"/>
                          </a:solidFill>
                          <a:latin typeface="Times New Roman" panose="02020503050405090304"/>
                          <a:ea typeface="Times New Roman" panose="02020503050405090304"/>
                        </a:rPr>
                        <a:t>M</a:t>
                      </a:r>
                      <a:r>
                        <a:rPr lang="en-US" altLang="zh-CN" sz="1800" b="1">
                          <a:solidFill>
                            <a:srgbClr val="FFFFFF"/>
                          </a:solidFill>
                          <a:latin typeface="Times New Roman" panose="02020503050405090304"/>
                          <a:ea typeface="Times New Roman" panose="02020503050405090304"/>
                        </a:rPr>
                        <a:t> (SD)</a:t>
                      </a:r>
                      <a:endParaRPr lang="en-US" altLang="zh-CN" sz="1800" b="1">
                        <a:solidFill>
                          <a:srgbClr val="FFFFFF"/>
                        </a:solidFill>
                        <a:latin typeface="Times New Roman" panose="02020503050405090304"/>
                        <a:ea typeface="Times New Roman" panose="02020503050405090304"/>
                      </a:endParaRPr>
                    </a:p>
                  </a:txBody>
                  <a:tcPr marL="63500" marR="63500" marT="76200" marB="762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6350" cap="flat" cmpd="sng">
                      <a:solidFill>
                        <a:srgbClr val="AAAAAA"/>
                      </a:solidFill>
                      <a:prstDash val="solid"/>
                      <a:headEnd type="none" w="med" len="med"/>
                      <a:tailEnd type="none" w="med" len="med"/>
                    </a:lnT>
                    <a:lnB w="12700" cap="flat" cmpd="sng">
                      <a:solidFill>
                        <a:srgbClr val="CCCCCC"/>
                      </a:solidFill>
                      <a:prstDash val="solid"/>
                      <a:headEnd type="none" w="med" len="med"/>
                      <a:tailEnd type="none" w="med" len="med"/>
                    </a:lnB>
                    <a:solidFill>
                      <a:srgbClr val="1F3864"/>
                    </a:solidFill>
                  </a:tcPr>
                </a:tc>
                <a:tc>
                  <a:txBody>
                    <a:bodyPr/>
                    <a:lstStyle/>
                    <a:p>
                      <a:pPr marL="5080" indent="0" algn="ctr">
                        <a:spcBef>
                          <a:spcPct val="0"/>
                        </a:spcBef>
                        <a:spcAft>
                          <a:spcPct val="0"/>
                        </a:spcAft>
                      </a:pPr>
                      <a:r>
                        <a:rPr lang="en-US" altLang="zh-CN" sz="1800" b="1">
                          <a:solidFill>
                            <a:srgbClr val="FFFFFF"/>
                          </a:solidFill>
                          <a:latin typeface="Times New Roman" panose="02020503050405090304"/>
                          <a:ea typeface="Times New Roman" panose="02020503050405090304"/>
                        </a:rPr>
                        <a:t>Cohen's </a:t>
                      </a:r>
                      <a:r>
                        <a:rPr lang="en-US" altLang="zh-CN" sz="1800" b="1" i="1">
                          <a:solidFill>
                            <a:srgbClr val="FFFFFF"/>
                          </a:solidFill>
                          <a:latin typeface="Times New Roman" panose="02020503050405090304"/>
                          <a:ea typeface="Times New Roman" panose="02020503050405090304"/>
                        </a:rPr>
                        <a:t>d</a:t>
                      </a:r>
                      <a:endParaRPr lang="en-US" altLang="zh-CN" sz="1800" b="1" i="1">
                        <a:solidFill>
                          <a:srgbClr val="FFFFFF"/>
                        </a:solidFill>
                        <a:latin typeface="Times New Roman" panose="02020503050405090304"/>
                        <a:ea typeface="Times New Roman" panose="02020503050405090304"/>
                      </a:endParaRPr>
                    </a:p>
                  </a:txBody>
                  <a:tcPr marL="63500" marR="63500" marT="76200" marB="762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6350" cap="flat" cmpd="sng">
                      <a:solidFill>
                        <a:srgbClr val="AAAAAA"/>
                      </a:solidFill>
                      <a:prstDash val="solid"/>
                      <a:headEnd type="none" w="med" len="med"/>
                      <a:tailEnd type="none" w="med" len="med"/>
                    </a:lnT>
                    <a:lnB w="12700" cap="flat" cmpd="sng">
                      <a:solidFill>
                        <a:srgbClr val="CCCCCC"/>
                      </a:solidFill>
                      <a:prstDash val="solid"/>
                      <a:headEnd type="none" w="med" len="med"/>
                      <a:tailEnd type="none" w="med" len="med"/>
                    </a:lnB>
                    <a:solidFill>
                      <a:srgbClr val="1F3864"/>
                    </a:solidFill>
                  </a:tcPr>
                </a:tc>
                <a:tc>
                  <a:txBody>
                    <a:bodyPr/>
                    <a:lstStyle/>
                    <a:p>
                      <a:pPr marL="5080" indent="0" algn="ctr">
                        <a:spcBef>
                          <a:spcPct val="0"/>
                        </a:spcBef>
                        <a:spcAft>
                          <a:spcPct val="0"/>
                        </a:spcAft>
                      </a:pPr>
                      <a:r>
                        <a:rPr lang="en-US" altLang="zh-CN" sz="1800" b="1">
                          <a:solidFill>
                            <a:srgbClr val="FFFFFF"/>
                          </a:solidFill>
                          <a:latin typeface="Times New Roman" panose="02020503050405090304"/>
                          <a:ea typeface="Times New Roman" panose="02020503050405090304"/>
                        </a:rPr>
                        <a:t>90% CI for </a:t>
                      </a:r>
                      <a:r>
                        <a:rPr lang="en-US" altLang="zh-CN" sz="1800" b="1" i="1">
                          <a:solidFill>
                            <a:srgbClr val="FFFFFF"/>
                          </a:solidFill>
                          <a:latin typeface="Times New Roman" panose="02020503050405090304"/>
                          <a:ea typeface="Times New Roman" panose="02020503050405090304"/>
                        </a:rPr>
                        <a:t>d</a:t>
                      </a:r>
                      <a:endParaRPr lang="en-US" altLang="zh-CN" sz="1800" b="1" i="1">
                        <a:solidFill>
                          <a:srgbClr val="FFFFFF"/>
                        </a:solidFill>
                        <a:latin typeface="Times New Roman" panose="02020503050405090304"/>
                        <a:ea typeface="Times New Roman" panose="02020503050405090304"/>
                      </a:endParaRPr>
                    </a:p>
                  </a:txBody>
                  <a:tcPr marL="63500" marR="63500" marT="76200" marB="762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6350" cap="flat" cmpd="sng">
                      <a:solidFill>
                        <a:srgbClr val="AAAAAA"/>
                      </a:solidFill>
                      <a:prstDash val="solid"/>
                      <a:headEnd type="none" w="med" len="med"/>
                      <a:tailEnd type="none" w="med" len="med"/>
                    </a:lnT>
                    <a:lnB w="12700" cap="flat" cmpd="sng">
                      <a:solidFill>
                        <a:srgbClr val="CCCCCC"/>
                      </a:solidFill>
                      <a:prstDash val="solid"/>
                      <a:headEnd type="none" w="med" len="med"/>
                      <a:tailEnd type="none" w="med" len="med"/>
                    </a:lnB>
                    <a:solidFill>
                      <a:srgbClr val="1F3864"/>
                    </a:solidFill>
                  </a:tcPr>
                </a:tc>
                <a:tc>
                  <a:txBody>
                    <a:bodyPr/>
                    <a:lstStyle/>
                    <a:p>
                      <a:pPr marL="5080" indent="0" algn="ctr">
                        <a:spcBef>
                          <a:spcPct val="0"/>
                        </a:spcBef>
                        <a:spcAft>
                          <a:spcPct val="0"/>
                        </a:spcAft>
                      </a:pPr>
                      <a:r>
                        <a:rPr lang="en-US" altLang="zh-CN" sz="1800" b="1">
                          <a:solidFill>
                            <a:srgbClr val="FFFFFF"/>
                          </a:solidFill>
                          <a:latin typeface="Times New Roman" panose="02020503050405090304"/>
                          <a:ea typeface="Times New Roman" panose="02020503050405090304"/>
                        </a:rPr>
                        <a:t>TOST </a:t>
                      </a:r>
                      <a:r>
                        <a:rPr lang="en-US" altLang="zh-CN" sz="1800" b="1" i="1">
                          <a:solidFill>
                            <a:srgbClr val="FFFFFF"/>
                          </a:solidFill>
                          <a:latin typeface="Times New Roman" panose="02020503050405090304"/>
                          <a:ea typeface="Times New Roman" panose="02020503050405090304"/>
                        </a:rPr>
                        <a:t>p</a:t>
                      </a:r>
                      <a:endParaRPr lang="en-US" altLang="zh-CN" sz="1800" b="1" i="1">
                        <a:solidFill>
                          <a:srgbClr val="FFFFFF"/>
                        </a:solidFill>
                        <a:latin typeface="Times New Roman" panose="02020503050405090304"/>
                        <a:ea typeface="Times New Roman" panose="02020503050405090304"/>
                      </a:endParaRPr>
                    </a:p>
                  </a:txBody>
                  <a:tcPr marL="63500" marR="63500" marT="76200" marB="762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6350" cap="flat" cmpd="sng">
                      <a:solidFill>
                        <a:srgbClr val="AAAAAA"/>
                      </a:solidFill>
                      <a:prstDash val="solid"/>
                      <a:headEnd type="none" w="med" len="med"/>
                      <a:tailEnd type="none" w="med" len="med"/>
                    </a:lnT>
                    <a:lnB w="12700" cap="flat" cmpd="sng">
                      <a:solidFill>
                        <a:srgbClr val="CCCCCC"/>
                      </a:solidFill>
                      <a:prstDash val="solid"/>
                      <a:headEnd type="none" w="med" len="med"/>
                      <a:tailEnd type="none" w="med" len="med"/>
                    </a:lnB>
                    <a:solidFill>
                      <a:srgbClr val="1F3864"/>
                    </a:solidFill>
                  </a:tcPr>
                </a:tc>
                <a:tc>
                  <a:txBody>
                    <a:bodyPr/>
                    <a:lstStyle/>
                    <a:p>
                      <a:pPr marL="5080" indent="0" algn="ctr">
                        <a:spcBef>
                          <a:spcPct val="0"/>
                        </a:spcBef>
                        <a:spcAft>
                          <a:spcPct val="0"/>
                        </a:spcAft>
                      </a:pPr>
                      <a:r>
                        <a:rPr lang="en-US" altLang="zh-CN" sz="1800" b="1">
                          <a:solidFill>
                            <a:srgbClr val="FFFFFF"/>
                          </a:solidFill>
                          <a:latin typeface="Times New Roman" panose="02020503050405090304"/>
                          <a:ea typeface="Times New Roman" panose="02020503050405090304"/>
                        </a:rPr>
                        <a:t>Equivalent?</a:t>
                      </a:r>
                      <a:endParaRPr lang="en-US" altLang="zh-CN" sz="1800" b="1">
                        <a:solidFill>
                          <a:srgbClr val="FFFFFF"/>
                        </a:solidFill>
                        <a:latin typeface="Times New Roman" panose="02020503050405090304"/>
                        <a:ea typeface="Times New Roman" panose="02020503050405090304"/>
                      </a:endParaRPr>
                    </a:p>
                  </a:txBody>
                  <a:tcPr marL="63500" marR="63500" marT="76200" marB="76200" anchor="ctr">
                    <a:lnL w="12700" cap="flat" cmpd="sng">
                      <a:solidFill>
                        <a:srgbClr val="CCCCCC"/>
                      </a:solidFill>
                      <a:prstDash val="solid"/>
                      <a:headEnd type="none" w="med" len="med"/>
                      <a:tailEnd type="none" w="med" len="med"/>
                    </a:lnL>
                    <a:lnR w="12700" cap="flat" cmpd="sng">
                      <a:solidFill>
                        <a:srgbClr val="AAAAAA"/>
                      </a:solidFill>
                      <a:prstDash val="solid"/>
                      <a:headEnd type="none" w="med" len="med"/>
                      <a:tailEnd type="none" w="med" len="med"/>
                    </a:lnR>
                    <a:lnT w="6350" cap="flat" cmpd="sng">
                      <a:solidFill>
                        <a:srgbClr val="AAAAAA"/>
                      </a:solidFill>
                      <a:prstDash val="solid"/>
                      <a:headEnd type="none" w="med" len="med"/>
                      <a:tailEnd type="none" w="med" len="med"/>
                    </a:lnT>
                    <a:lnB w="12700" cap="flat" cmpd="sng">
                      <a:solidFill>
                        <a:srgbClr val="CCCCCC"/>
                      </a:solidFill>
                      <a:prstDash val="solid"/>
                      <a:headEnd type="none" w="med" len="med"/>
                      <a:tailEnd type="none" w="med" len="med"/>
                    </a:lnB>
                    <a:solidFill>
                      <a:srgbClr val="1F3864"/>
                    </a:solidFill>
                  </a:tcPr>
                </a:tc>
              </a:tr>
              <a:tr h="1101725">
                <a:tc>
                  <a:txBody>
                    <a:bodyPr/>
                    <a:lstStyle/>
                    <a:p>
                      <a:pPr marL="5080" indent="0" algn="l">
                        <a:spcBef>
                          <a:spcPct val="0"/>
                        </a:spcBef>
                        <a:spcAft>
                          <a:spcPct val="0"/>
                        </a:spcAft>
                      </a:pPr>
                      <a:r>
                        <a:rPr lang="en-US" altLang="zh-CN" sz="1600" b="1">
                          <a:solidFill>
                            <a:srgbClr val="333333"/>
                          </a:solidFill>
                          <a:latin typeface="Times New Roman" panose="02020503050405090304"/>
                          <a:ea typeface="Times New Roman" panose="02020503050405090304"/>
                        </a:rPr>
                        <a:t>Emotional Support</a:t>
                      </a:r>
                      <a:endParaRPr lang="en-US" altLang="zh-CN" sz="1600" b="1">
                        <a:solidFill>
                          <a:srgbClr val="333333"/>
                        </a:solidFill>
                        <a:latin typeface="Times New Roman" panose="02020503050405090304"/>
                        <a:ea typeface="Times New Roman" panose="02020503050405090304"/>
                      </a:endParaRPr>
                    </a:p>
                  </a:txBody>
                  <a:tcPr marL="76200" marR="76200" marT="63500" marB="63500" anchor="ctr">
                    <a:lnL w="12700" cap="flat" cmpd="sng">
                      <a:solidFill>
                        <a:srgbClr val="AAAAAA"/>
                      </a:solidFill>
                      <a:prstDash val="solid"/>
                      <a:headEnd type="none" w="med" len="med"/>
                      <a:tailEnd type="none" w="med" len="med"/>
                    </a:lnL>
                    <a:lnR w="12700" cap="flat" cmpd="sng">
                      <a:solidFill>
                        <a:srgbClr val="CCCCCC"/>
                      </a:solidFill>
                      <a:prstDash val="solid"/>
                      <a:headEnd type="none" w="med" len="med"/>
                      <a:tailEnd type="none" w="med" len="med"/>
                    </a:lnR>
                    <a:lnT w="12700" cap="flat" cmpd="sng">
                      <a:solidFill>
                        <a:srgbClr val="CCCCCC"/>
                      </a:solidFill>
                      <a:prstDash val="solid"/>
                      <a:headEnd type="none" w="med" len="med"/>
                      <a:tailEnd type="none" w="med" len="med"/>
                    </a:lnT>
                    <a:lnB w="12700" cap="flat" cmpd="sng">
                      <a:solidFill>
                        <a:srgbClr val="CCCCCC"/>
                      </a:solidFill>
                      <a:prstDash val="solid"/>
                      <a:headEnd type="none" w="med" len="med"/>
                      <a:tailEnd type="none" w="med" len="med"/>
                    </a:lnB>
                    <a:solidFill>
                      <a:srgbClr val="F2F5FB"/>
                    </a:solidFill>
                  </a:tcPr>
                </a:tc>
                <a:tc>
                  <a:txBody>
                    <a:bodyPr/>
                    <a:lstStyle/>
                    <a:p>
                      <a:pPr marL="5080" indent="0" algn="ctr">
                        <a:spcBef>
                          <a:spcPct val="0"/>
                        </a:spcBef>
                        <a:spcAft>
                          <a:spcPct val="0"/>
                        </a:spcAft>
                      </a:pPr>
                      <a:r>
                        <a:rPr lang="en-US" altLang="zh-CN" sz="1600" b="1">
                          <a:solidFill>
                            <a:srgbClr val="333333"/>
                          </a:solidFill>
                          <a:latin typeface="Times New Roman" panose="02020503050405090304"/>
                          <a:ea typeface="Times New Roman" panose="02020503050405090304"/>
                        </a:rPr>
                        <a:t>4.26 (0.46)</a:t>
                      </a:r>
                      <a:endParaRPr lang="en-US" altLang="zh-CN" sz="1600" b="1">
                        <a:solidFill>
                          <a:srgbClr val="333333"/>
                        </a:solidFill>
                        <a:latin typeface="Times New Roman" panose="02020503050405090304"/>
                        <a:ea typeface="Times New Roman" panose="02020503050405090304"/>
                      </a:endParaRPr>
                    </a:p>
                  </a:txBody>
                  <a:tcPr marL="76200" marR="76200" marT="63500" marB="635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12700" cap="flat" cmpd="sng">
                      <a:solidFill>
                        <a:srgbClr val="CCCCCC"/>
                      </a:solidFill>
                      <a:prstDash val="solid"/>
                      <a:headEnd type="none" w="med" len="med"/>
                      <a:tailEnd type="none" w="med" len="med"/>
                    </a:lnT>
                    <a:lnB w="12700" cap="flat" cmpd="sng">
                      <a:solidFill>
                        <a:srgbClr val="CCCCCC"/>
                      </a:solidFill>
                      <a:prstDash val="solid"/>
                      <a:headEnd type="none" w="med" len="med"/>
                      <a:tailEnd type="none" w="med" len="med"/>
                    </a:lnB>
                    <a:solidFill>
                      <a:srgbClr val="F2F5FB"/>
                    </a:solidFill>
                  </a:tcPr>
                </a:tc>
                <a:tc>
                  <a:txBody>
                    <a:bodyPr/>
                    <a:lstStyle/>
                    <a:p>
                      <a:pPr marL="5080" indent="0" algn="ctr">
                        <a:spcBef>
                          <a:spcPct val="0"/>
                        </a:spcBef>
                        <a:spcAft>
                          <a:spcPct val="0"/>
                        </a:spcAft>
                      </a:pPr>
                      <a:r>
                        <a:rPr lang="en-US" altLang="zh-CN" sz="1600" b="1">
                          <a:solidFill>
                            <a:srgbClr val="333333"/>
                          </a:solidFill>
                          <a:latin typeface="Times New Roman" panose="02020503050405090304"/>
                          <a:ea typeface="Times New Roman" panose="02020503050405090304"/>
                        </a:rPr>
                        <a:t>4.09 (0.61)</a:t>
                      </a:r>
                      <a:endParaRPr lang="en-US" altLang="zh-CN" sz="1600" b="1">
                        <a:solidFill>
                          <a:srgbClr val="333333"/>
                        </a:solidFill>
                        <a:latin typeface="Times New Roman" panose="02020503050405090304"/>
                        <a:ea typeface="Times New Roman" panose="02020503050405090304"/>
                      </a:endParaRPr>
                    </a:p>
                  </a:txBody>
                  <a:tcPr marL="76200" marR="76200" marT="63500" marB="635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12700" cap="flat" cmpd="sng">
                      <a:solidFill>
                        <a:srgbClr val="CCCCCC"/>
                      </a:solidFill>
                      <a:prstDash val="solid"/>
                      <a:headEnd type="none" w="med" len="med"/>
                      <a:tailEnd type="none" w="med" len="med"/>
                    </a:lnT>
                    <a:lnB w="12700" cap="flat" cmpd="sng">
                      <a:solidFill>
                        <a:srgbClr val="CCCCCC"/>
                      </a:solidFill>
                      <a:prstDash val="solid"/>
                      <a:headEnd type="none" w="med" len="med"/>
                      <a:tailEnd type="none" w="med" len="med"/>
                    </a:lnB>
                    <a:solidFill>
                      <a:srgbClr val="F2F5FB"/>
                    </a:solidFill>
                  </a:tcPr>
                </a:tc>
                <a:tc>
                  <a:txBody>
                    <a:bodyPr/>
                    <a:lstStyle/>
                    <a:p>
                      <a:pPr marL="5080" indent="0" algn="ctr">
                        <a:spcBef>
                          <a:spcPct val="0"/>
                        </a:spcBef>
                        <a:spcAft>
                          <a:spcPct val="0"/>
                        </a:spcAft>
                      </a:pPr>
                      <a:r>
                        <a:rPr lang="en-US" altLang="zh-CN" sz="1600">
                          <a:solidFill>
                            <a:srgbClr val="333333"/>
                          </a:solidFill>
                          <a:latin typeface="Times New Roman" panose="02020503050405090304"/>
                          <a:ea typeface="Times New Roman" panose="02020503050405090304"/>
                        </a:rPr>
                        <a:t>0.31</a:t>
                      </a:r>
                      <a:endParaRPr lang="en-US" altLang="zh-CN" sz="1600">
                        <a:solidFill>
                          <a:srgbClr val="333333"/>
                        </a:solidFill>
                        <a:latin typeface="Times New Roman" panose="02020503050405090304"/>
                        <a:ea typeface="Times New Roman" panose="02020503050405090304"/>
                      </a:endParaRPr>
                    </a:p>
                  </a:txBody>
                  <a:tcPr marL="76200" marR="76200" marT="63500" marB="635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12700" cap="flat" cmpd="sng">
                      <a:solidFill>
                        <a:srgbClr val="CCCCCC"/>
                      </a:solidFill>
                      <a:prstDash val="solid"/>
                      <a:headEnd type="none" w="med" len="med"/>
                      <a:tailEnd type="none" w="med" len="med"/>
                    </a:lnT>
                    <a:lnB w="12700" cap="flat" cmpd="sng">
                      <a:solidFill>
                        <a:srgbClr val="CCCCCC"/>
                      </a:solidFill>
                      <a:prstDash val="solid"/>
                      <a:headEnd type="none" w="med" len="med"/>
                      <a:tailEnd type="none" w="med" len="med"/>
                    </a:lnB>
                    <a:solidFill>
                      <a:srgbClr val="F2F5FB"/>
                    </a:solidFill>
                  </a:tcPr>
                </a:tc>
                <a:tc>
                  <a:txBody>
                    <a:bodyPr/>
                    <a:lstStyle/>
                    <a:p>
                      <a:pPr marL="5080" indent="0" algn="ctr">
                        <a:spcBef>
                          <a:spcPct val="0"/>
                        </a:spcBef>
                        <a:spcAft>
                          <a:spcPct val="0"/>
                        </a:spcAft>
                      </a:pPr>
                      <a:r>
                        <a:rPr lang="en-US" altLang="zh-CN" sz="1600">
                          <a:solidFill>
                            <a:srgbClr val="333333"/>
                          </a:solidFill>
                          <a:latin typeface="Times New Roman" panose="02020503050405090304"/>
                          <a:ea typeface="Times New Roman" panose="02020503050405090304"/>
                        </a:rPr>
                        <a:t>[0.06, 0.55]</a:t>
                      </a:r>
                      <a:endParaRPr lang="en-US" altLang="zh-CN" sz="1600">
                        <a:solidFill>
                          <a:srgbClr val="333333"/>
                        </a:solidFill>
                        <a:latin typeface="Times New Roman" panose="02020503050405090304"/>
                        <a:ea typeface="Times New Roman" panose="02020503050405090304"/>
                      </a:endParaRPr>
                    </a:p>
                  </a:txBody>
                  <a:tcPr marL="76200" marR="76200" marT="63500" marB="635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12700" cap="flat" cmpd="sng">
                      <a:solidFill>
                        <a:srgbClr val="CCCCCC"/>
                      </a:solidFill>
                      <a:prstDash val="solid"/>
                      <a:headEnd type="none" w="med" len="med"/>
                      <a:tailEnd type="none" w="med" len="med"/>
                    </a:lnT>
                    <a:lnB w="12700" cap="flat" cmpd="sng">
                      <a:solidFill>
                        <a:srgbClr val="CCCCCC"/>
                      </a:solidFill>
                      <a:prstDash val="solid"/>
                      <a:headEnd type="none" w="med" len="med"/>
                      <a:tailEnd type="none" w="med" len="med"/>
                    </a:lnB>
                    <a:solidFill>
                      <a:srgbClr val="F2F5FB"/>
                    </a:solidFill>
                  </a:tcPr>
                </a:tc>
                <a:tc>
                  <a:txBody>
                    <a:bodyPr/>
                    <a:lstStyle/>
                    <a:p>
                      <a:pPr marL="5080" indent="0" algn="ctr">
                        <a:spcBef>
                          <a:spcPct val="0"/>
                        </a:spcBef>
                        <a:spcAft>
                          <a:spcPct val="0"/>
                        </a:spcAft>
                      </a:pPr>
                      <a:r>
                        <a:rPr lang="en-US" altLang="zh-CN" sz="1600" b="0">
                          <a:solidFill>
                            <a:srgbClr val="333333"/>
                          </a:solidFill>
                          <a:latin typeface="Times New Roman" panose="02020503050405090304"/>
                          <a:ea typeface="Times New Roman" panose="02020503050405090304"/>
                        </a:rPr>
                        <a:t>.061</a:t>
                      </a:r>
                      <a:endParaRPr lang="en-US" altLang="zh-CN" sz="1600" b="0">
                        <a:solidFill>
                          <a:srgbClr val="333333"/>
                        </a:solidFill>
                        <a:latin typeface="Times New Roman" panose="02020503050405090304"/>
                        <a:ea typeface="Times New Roman" panose="02020503050405090304"/>
                      </a:endParaRPr>
                    </a:p>
                  </a:txBody>
                  <a:tcPr marL="76200" marR="76200" marT="63500" marB="635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12700" cap="flat" cmpd="sng">
                      <a:solidFill>
                        <a:srgbClr val="CCCCCC"/>
                      </a:solidFill>
                      <a:prstDash val="solid"/>
                      <a:headEnd type="none" w="med" len="med"/>
                      <a:tailEnd type="none" w="med" len="med"/>
                    </a:lnT>
                    <a:lnB w="12700" cap="flat" cmpd="sng">
                      <a:solidFill>
                        <a:srgbClr val="CCCCCC"/>
                      </a:solidFill>
                      <a:prstDash val="solid"/>
                      <a:headEnd type="none" w="med" len="med"/>
                      <a:tailEnd type="none" w="med" len="med"/>
                    </a:lnB>
                    <a:solidFill>
                      <a:srgbClr val="F2F5FB"/>
                    </a:solidFill>
                  </a:tcPr>
                </a:tc>
                <a:tc>
                  <a:txBody>
                    <a:bodyPr/>
                    <a:lstStyle/>
                    <a:p>
                      <a:pPr marL="5080" indent="0" algn="ctr">
                        <a:spcBef>
                          <a:spcPct val="0"/>
                        </a:spcBef>
                        <a:spcAft>
                          <a:spcPct val="0"/>
                        </a:spcAft>
                      </a:pPr>
                      <a:r>
                        <a:rPr lang="en-US" altLang="zh-CN" sz="1600" b="1">
                          <a:solidFill>
                            <a:srgbClr val="888888"/>
                          </a:solidFill>
                          <a:latin typeface="Times New Roman" panose="02020503050405090304"/>
                          <a:ea typeface="Times New Roman" panose="02020503050405090304"/>
                        </a:rPr>
                        <a:t>No</a:t>
                      </a:r>
                      <a:endParaRPr lang="en-US" altLang="zh-CN" sz="1600" b="1">
                        <a:solidFill>
                          <a:srgbClr val="888888"/>
                        </a:solidFill>
                        <a:latin typeface="Times New Roman" panose="02020503050405090304"/>
                        <a:ea typeface="Times New Roman" panose="02020503050405090304"/>
                      </a:endParaRPr>
                    </a:p>
                  </a:txBody>
                  <a:tcPr marL="76200" marR="76200" marT="63500" marB="63500" anchor="ctr">
                    <a:lnL w="12700" cap="flat" cmpd="sng">
                      <a:solidFill>
                        <a:srgbClr val="CCCCCC"/>
                      </a:solidFill>
                      <a:prstDash val="solid"/>
                      <a:headEnd type="none" w="med" len="med"/>
                      <a:tailEnd type="none" w="med" len="med"/>
                    </a:lnL>
                    <a:lnR w="12700" cap="flat" cmpd="sng">
                      <a:solidFill>
                        <a:srgbClr val="AAAAAA"/>
                      </a:solidFill>
                      <a:prstDash val="solid"/>
                      <a:headEnd type="none" w="med" len="med"/>
                      <a:tailEnd type="none" w="med" len="med"/>
                    </a:lnR>
                    <a:lnT w="12700" cap="flat" cmpd="sng">
                      <a:solidFill>
                        <a:srgbClr val="CCCCCC"/>
                      </a:solidFill>
                      <a:prstDash val="solid"/>
                      <a:headEnd type="none" w="med" len="med"/>
                      <a:tailEnd type="none" w="med" len="med"/>
                    </a:lnT>
                    <a:lnB w="12700" cap="flat" cmpd="sng">
                      <a:solidFill>
                        <a:srgbClr val="CCCCCC"/>
                      </a:solidFill>
                      <a:prstDash val="solid"/>
                      <a:headEnd type="none" w="med" len="med"/>
                      <a:tailEnd type="none" w="med" len="med"/>
                    </a:lnB>
                    <a:solidFill>
                      <a:srgbClr val="F2F5FB"/>
                    </a:solidFill>
                  </a:tcPr>
                </a:tc>
              </a:tr>
              <a:tr h="1704340">
                <a:tc>
                  <a:txBody>
                    <a:bodyPr/>
                    <a:lstStyle/>
                    <a:p>
                      <a:pPr marL="5080" indent="0" algn="l">
                        <a:spcBef>
                          <a:spcPct val="0"/>
                        </a:spcBef>
                        <a:spcAft>
                          <a:spcPct val="0"/>
                        </a:spcAft>
                      </a:pPr>
                      <a:r>
                        <a:rPr lang="en-US" altLang="zh-CN" sz="1600" b="1">
                          <a:solidFill>
                            <a:srgbClr val="333333"/>
                          </a:solidFill>
                          <a:latin typeface="Times New Roman" panose="02020503050405090304"/>
                          <a:ea typeface="Times New Roman" panose="02020503050405090304"/>
                        </a:rPr>
                        <a:t>Identity Formation &amp; Self-Expansion</a:t>
                      </a:r>
                      <a:endParaRPr lang="en-US" altLang="zh-CN" sz="1600" b="1">
                        <a:solidFill>
                          <a:srgbClr val="333333"/>
                        </a:solidFill>
                        <a:latin typeface="Times New Roman" panose="02020503050405090304"/>
                        <a:ea typeface="Times New Roman" panose="02020503050405090304"/>
                      </a:endParaRPr>
                    </a:p>
                  </a:txBody>
                  <a:tcPr marL="76200" marR="76200" marT="63500" marB="63500" anchor="ctr">
                    <a:lnL w="12700" cap="flat" cmpd="sng">
                      <a:solidFill>
                        <a:srgbClr val="AAAAAA"/>
                      </a:solidFill>
                      <a:prstDash val="solid"/>
                      <a:headEnd type="none" w="med" len="med"/>
                      <a:tailEnd type="none" w="med" len="med"/>
                    </a:lnL>
                    <a:lnR w="12700" cap="flat" cmpd="sng">
                      <a:solidFill>
                        <a:srgbClr val="CCCCCC"/>
                      </a:solidFill>
                      <a:prstDash val="solid"/>
                      <a:headEnd type="none" w="med" len="med"/>
                      <a:tailEnd type="none" w="med" len="med"/>
                    </a:lnR>
                    <a:lnT w="12700" cap="flat" cmpd="sng">
                      <a:solidFill>
                        <a:srgbClr val="CCCCCC"/>
                      </a:solidFill>
                      <a:prstDash val="solid"/>
                      <a:headEnd type="none" w="med" len="med"/>
                      <a:tailEnd type="none" w="med" len="med"/>
                    </a:lnT>
                    <a:lnB w="12700" cap="flat" cmpd="sng">
                      <a:solidFill>
                        <a:srgbClr val="AAAAAA"/>
                      </a:solidFill>
                      <a:prstDash val="solid"/>
                      <a:headEnd type="none" w="med" len="med"/>
                      <a:tailEnd type="none" w="med" len="med"/>
                    </a:lnB>
                    <a:solidFill>
                      <a:srgbClr val="FFFFFF"/>
                    </a:solidFill>
                  </a:tcPr>
                </a:tc>
                <a:tc>
                  <a:txBody>
                    <a:bodyPr/>
                    <a:lstStyle/>
                    <a:p>
                      <a:pPr marL="5080" indent="0" algn="ctr">
                        <a:spcBef>
                          <a:spcPct val="0"/>
                        </a:spcBef>
                        <a:spcAft>
                          <a:spcPct val="0"/>
                        </a:spcAft>
                      </a:pPr>
                      <a:r>
                        <a:rPr lang="en-US" altLang="zh-CN" sz="1600" b="1">
                          <a:solidFill>
                            <a:srgbClr val="333333"/>
                          </a:solidFill>
                          <a:latin typeface="Times New Roman" panose="02020503050405090304"/>
                          <a:ea typeface="Times New Roman" panose="02020503050405090304"/>
                        </a:rPr>
                        <a:t>4.17 (0.60)</a:t>
                      </a:r>
                      <a:endParaRPr lang="en-US" altLang="zh-CN" sz="1600" b="1">
                        <a:solidFill>
                          <a:srgbClr val="333333"/>
                        </a:solidFill>
                        <a:latin typeface="Times New Roman" panose="02020503050405090304"/>
                        <a:ea typeface="Times New Roman" panose="02020503050405090304"/>
                      </a:endParaRPr>
                    </a:p>
                  </a:txBody>
                  <a:tcPr marL="76200" marR="76200" marT="63500" marB="635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12700" cap="flat" cmpd="sng">
                      <a:solidFill>
                        <a:srgbClr val="CCCCCC"/>
                      </a:solidFill>
                      <a:prstDash val="solid"/>
                      <a:headEnd type="none" w="med" len="med"/>
                      <a:tailEnd type="none" w="med" len="med"/>
                    </a:lnT>
                    <a:lnB w="12700" cap="flat" cmpd="sng">
                      <a:solidFill>
                        <a:srgbClr val="AAAAAA"/>
                      </a:solidFill>
                      <a:prstDash val="solid"/>
                      <a:headEnd type="none" w="med" len="med"/>
                      <a:tailEnd type="none" w="med" len="med"/>
                    </a:lnB>
                    <a:solidFill>
                      <a:srgbClr val="FFFFFF"/>
                    </a:solidFill>
                  </a:tcPr>
                </a:tc>
                <a:tc>
                  <a:txBody>
                    <a:bodyPr/>
                    <a:lstStyle/>
                    <a:p>
                      <a:pPr marL="5080" indent="0" algn="ctr">
                        <a:spcBef>
                          <a:spcPct val="0"/>
                        </a:spcBef>
                        <a:spcAft>
                          <a:spcPct val="0"/>
                        </a:spcAft>
                      </a:pPr>
                      <a:r>
                        <a:rPr lang="en-US" altLang="zh-CN" sz="1600" b="1">
                          <a:solidFill>
                            <a:srgbClr val="333333"/>
                          </a:solidFill>
                          <a:latin typeface="Times New Roman" panose="02020503050405090304"/>
                          <a:ea typeface="Times New Roman" panose="02020503050405090304"/>
                        </a:rPr>
                        <a:t>4.17 (0.56)</a:t>
                      </a:r>
                      <a:endParaRPr lang="en-US" altLang="zh-CN" sz="1600" b="1">
                        <a:solidFill>
                          <a:srgbClr val="333333"/>
                        </a:solidFill>
                        <a:latin typeface="Times New Roman" panose="02020503050405090304"/>
                        <a:ea typeface="Times New Roman" panose="02020503050405090304"/>
                      </a:endParaRPr>
                    </a:p>
                  </a:txBody>
                  <a:tcPr marL="76200" marR="76200" marT="63500" marB="635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12700" cap="flat" cmpd="sng">
                      <a:solidFill>
                        <a:srgbClr val="CCCCCC"/>
                      </a:solidFill>
                      <a:prstDash val="solid"/>
                      <a:headEnd type="none" w="med" len="med"/>
                      <a:tailEnd type="none" w="med" len="med"/>
                    </a:lnT>
                    <a:lnB w="12700" cap="flat" cmpd="sng">
                      <a:solidFill>
                        <a:srgbClr val="AAAAAA"/>
                      </a:solidFill>
                      <a:prstDash val="solid"/>
                      <a:headEnd type="none" w="med" len="med"/>
                      <a:tailEnd type="none" w="med" len="med"/>
                    </a:lnB>
                    <a:solidFill>
                      <a:srgbClr val="FFFFFF"/>
                    </a:solidFill>
                  </a:tcPr>
                </a:tc>
                <a:tc>
                  <a:txBody>
                    <a:bodyPr/>
                    <a:lstStyle/>
                    <a:p>
                      <a:pPr marL="5080" indent="0" algn="ctr">
                        <a:spcBef>
                          <a:spcPct val="0"/>
                        </a:spcBef>
                        <a:spcAft>
                          <a:spcPct val="0"/>
                        </a:spcAft>
                      </a:pPr>
                      <a:r>
                        <a:rPr lang="en-US" altLang="zh-CN" sz="1600">
                          <a:solidFill>
                            <a:srgbClr val="333333"/>
                          </a:solidFill>
                          <a:latin typeface="Times New Roman" panose="02020503050405090304"/>
                          <a:ea typeface="Times New Roman" panose="02020503050405090304"/>
                        </a:rPr>
                        <a:t>−0.01</a:t>
                      </a:r>
                      <a:endParaRPr lang="en-US" altLang="zh-CN" sz="1600">
                        <a:solidFill>
                          <a:srgbClr val="333333"/>
                        </a:solidFill>
                        <a:latin typeface="Times New Roman" panose="02020503050405090304"/>
                        <a:ea typeface="Times New Roman" panose="02020503050405090304"/>
                      </a:endParaRPr>
                    </a:p>
                  </a:txBody>
                  <a:tcPr marL="76200" marR="76200" marT="63500" marB="635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12700" cap="flat" cmpd="sng">
                      <a:solidFill>
                        <a:srgbClr val="CCCCCC"/>
                      </a:solidFill>
                      <a:prstDash val="solid"/>
                      <a:headEnd type="none" w="med" len="med"/>
                      <a:tailEnd type="none" w="med" len="med"/>
                    </a:lnT>
                    <a:lnB w="12700" cap="flat" cmpd="sng">
                      <a:solidFill>
                        <a:srgbClr val="AAAAAA"/>
                      </a:solidFill>
                      <a:prstDash val="solid"/>
                      <a:headEnd type="none" w="med" len="med"/>
                      <a:tailEnd type="none" w="med" len="med"/>
                    </a:lnB>
                    <a:solidFill>
                      <a:srgbClr val="FFFFFF"/>
                    </a:solidFill>
                  </a:tcPr>
                </a:tc>
                <a:tc>
                  <a:txBody>
                    <a:bodyPr/>
                    <a:lstStyle/>
                    <a:p>
                      <a:pPr marL="5080" indent="0" algn="ctr">
                        <a:spcBef>
                          <a:spcPct val="0"/>
                        </a:spcBef>
                        <a:spcAft>
                          <a:spcPct val="0"/>
                        </a:spcAft>
                      </a:pPr>
                      <a:r>
                        <a:rPr lang="en-US" altLang="zh-CN" sz="1600">
                          <a:solidFill>
                            <a:srgbClr val="333333"/>
                          </a:solidFill>
                          <a:latin typeface="Times New Roman" panose="02020503050405090304"/>
                          <a:ea typeface="Times New Roman" panose="02020503050405090304"/>
                        </a:rPr>
                        <a:t>[−0.25, 0.24]</a:t>
                      </a:r>
                      <a:endParaRPr lang="en-US" altLang="zh-CN" sz="1600">
                        <a:solidFill>
                          <a:srgbClr val="333333"/>
                        </a:solidFill>
                        <a:latin typeface="Times New Roman" panose="02020503050405090304"/>
                        <a:ea typeface="Times New Roman" panose="02020503050405090304"/>
                      </a:endParaRPr>
                    </a:p>
                  </a:txBody>
                  <a:tcPr marL="76200" marR="76200" marT="63500" marB="635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12700" cap="flat" cmpd="sng">
                      <a:solidFill>
                        <a:srgbClr val="CCCCCC"/>
                      </a:solidFill>
                      <a:prstDash val="solid"/>
                      <a:headEnd type="none" w="med" len="med"/>
                      <a:tailEnd type="none" w="med" len="med"/>
                    </a:lnT>
                    <a:lnB w="12700" cap="flat" cmpd="sng">
                      <a:solidFill>
                        <a:srgbClr val="AAAAAA"/>
                      </a:solidFill>
                      <a:prstDash val="solid"/>
                      <a:headEnd type="none" w="med" len="med"/>
                      <a:tailEnd type="none" w="med" len="med"/>
                    </a:lnB>
                    <a:solidFill>
                      <a:srgbClr val="FFFFFF"/>
                    </a:solidFill>
                  </a:tcPr>
                </a:tc>
                <a:tc>
                  <a:txBody>
                    <a:bodyPr/>
                    <a:lstStyle/>
                    <a:p>
                      <a:pPr marL="5080" indent="0" algn="ctr">
                        <a:spcBef>
                          <a:spcPct val="0"/>
                        </a:spcBef>
                        <a:spcAft>
                          <a:spcPct val="0"/>
                        </a:spcAft>
                      </a:pPr>
                      <a:r>
                        <a:rPr lang="en-US" altLang="zh-CN" sz="1600" b="1">
                          <a:solidFill>
                            <a:srgbClr val="333333"/>
                          </a:solidFill>
                          <a:latin typeface="Times New Roman" panose="02020503050405090304"/>
                          <a:ea typeface="Times New Roman" panose="02020503050405090304"/>
                        </a:rPr>
                        <a:t>&lt; .001***</a:t>
                      </a:r>
                      <a:endParaRPr lang="en-US" altLang="zh-CN" sz="1600" b="1">
                        <a:solidFill>
                          <a:srgbClr val="333333"/>
                        </a:solidFill>
                        <a:latin typeface="Times New Roman" panose="02020503050405090304"/>
                        <a:ea typeface="Times New Roman" panose="02020503050405090304"/>
                      </a:endParaRPr>
                    </a:p>
                  </a:txBody>
                  <a:tcPr marL="76200" marR="76200" marT="63500" marB="635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12700" cap="flat" cmpd="sng">
                      <a:solidFill>
                        <a:srgbClr val="CCCCCC"/>
                      </a:solidFill>
                      <a:prstDash val="solid"/>
                      <a:headEnd type="none" w="med" len="med"/>
                      <a:tailEnd type="none" w="med" len="med"/>
                    </a:lnT>
                    <a:lnB w="12700" cap="flat" cmpd="sng">
                      <a:solidFill>
                        <a:srgbClr val="AAAAAA"/>
                      </a:solidFill>
                      <a:prstDash val="solid"/>
                      <a:headEnd type="none" w="med" len="med"/>
                      <a:tailEnd type="none" w="med" len="med"/>
                    </a:lnB>
                    <a:solidFill>
                      <a:srgbClr val="FFFFFF"/>
                    </a:solidFill>
                  </a:tcPr>
                </a:tc>
                <a:tc>
                  <a:txBody>
                    <a:bodyPr/>
                    <a:lstStyle/>
                    <a:p>
                      <a:pPr marL="5080" indent="0" algn="ctr">
                        <a:spcBef>
                          <a:spcPct val="0"/>
                        </a:spcBef>
                        <a:spcAft>
                          <a:spcPct val="0"/>
                        </a:spcAft>
                      </a:pPr>
                      <a:r>
                        <a:rPr lang="en-US" altLang="zh-CN" sz="1600" b="1" dirty="0">
                          <a:solidFill>
                            <a:srgbClr val="2E7D4F"/>
                          </a:solidFill>
                          <a:latin typeface="Times New Roman" panose="02020503050405090304"/>
                          <a:ea typeface="Times New Roman" panose="02020503050405090304"/>
                        </a:rPr>
                        <a:t>Yes</a:t>
                      </a:r>
                      <a:endParaRPr lang="en-US" altLang="zh-CN" sz="1600" b="1" dirty="0">
                        <a:solidFill>
                          <a:srgbClr val="2E7D4F"/>
                        </a:solidFill>
                        <a:latin typeface="Times New Roman" panose="02020503050405090304"/>
                        <a:ea typeface="Times New Roman" panose="02020503050405090304"/>
                      </a:endParaRPr>
                    </a:p>
                  </a:txBody>
                  <a:tcPr marL="76200" marR="76200" marT="63500" marB="63500" anchor="ctr">
                    <a:lnL w="12700" cap="flat" cmpd="sng">
                      <a:solidFill>
                        <a:srgbClr val="CCCCCC"/>
                      </a:solidFill>
                      <a:prstDash val="solid"/>
                      <a:headEnd type="none" w="med" len="med"/>
                      <a:tailEnd type="none" w="med" len="med"/>
                    </a:lnL>
                    <a:lnR w="12700" cap="flat" cmpd="sng">
                      <a:solidFill>
                        <a:srgbClr val="AAAAAA"/>
                      </a:solidFill>
                      <a:prstDash val="solid"/>
                      <a:headEnd type="none" w="med" len="med"/>
                      <a:tailEnd type="none" w="med" len="med"/>
                    </a:lnR>
                    <a:lnT w="12700" cap="flat" cmpd="sng">
                      <a:solidFill>
                        <a:srgbClr val="CCCCCC"/>
                      </a:solidFill>
                      <a:prstDash val="solid"/>
                      <a:headEnd type="none" w="med" len="med"/>
                      <a:tailEnd type="none" w="med" len="med"/>
                    </a:lnT>
                    <a:lnB w="12700" cap="flat" cmpd="sng">
                      <a:solidFill>
                        <a:srgbClr val="AAAAAA"/>
                      </a:solidFill>
                      <a:prstDash val="solid"/>
                      <a:headEnd type="none" w="med" len="med"/>
                      <a:tailEnd type="none" w="med" len="med"/>
                    </a:lnB>
                    <a:solidFill>
                      <a:srgbClr val="E3F3E8"/>
                    </a:solidFill>
                  </a:tcPr>
                </a:tc>
              </a:tr>
            </a:tbl>
          </a:graphicData>
        </a:graphic>
      </p:graphicFrame>
      <p:sp>
        <p:nvSpPr>
          <p:cNvPr id="22" name="TextBox 89"/>
          <p:cNvSpPr txBox="1"/>
          <p:nvPr>
            <p:custDataLst>
              <p:tags r:id="rId12"/>
            </p:custDataLst>
          </p:nvPr>
        </p:nvSpPr>
        <p:spPr>
          <a:xfrm>
            <a:off x="22647910" y="11812270"/>
            <a:ext cx="9164320" cy="1784350"/>
          </a:xfrm>
          <a:prstGeom prst="rect">
            <a:avLst/>
          </a:prstGeom>
          <a:noFill/>
        </p:spPr>
        <p:txBody>
          <a:bodyPr wrap="square" rtlCol="0">
            <a:noAutofit/>
          </a:bodyPr>
          <a:lstStyle>
            <a:defPPr>
              <a:defRPr kern="1200"/>
            </a:defPPr>
          </a:lstStyle>
          <a:p>
            <a:pPr indent="0">
              <a:buFont typeface="Arial" panose="020B0604020202090204" pitchFamily="34" charset="0"/>
              <a:buNone/>
            </a:pPr>
            <a:r>
              <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rPr>
              <a:t>*** p &lt; .001.</a:t>
            </a:r>
            <a:endPar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endParaRPr>
          </a:p>
          <a:p>
            <a:pPr marL="342900" indent="-342900">
              <a:buFont typeface="Arial" panose="020B0604020202090204" pitchFamily="34" charset="0"/>
              <a:buChar char="•"/>
            </a:pPr>
            <a:r>
              <a:rPr lang="en-US" sz="2500" b="1">
                <a:solidFill>
                  <a:schemeClr val="tx1"/>
                </a:solidFill>
                <a:latin typeface="Montserrat Extra Bold" pitchFamily="50" charset="0"/>
                <a:ea typeface="Open Sans" panose="020B0606030504020204" pitchFamily="34" charset="0"/>
                <a:cs typeface="Montserrat Extra Bold" pitchFamily="50" charset="0"/>
                <a:sym typeface="+mn-ea"/>
              </a:rPr>
              <a:t>All five factors were positively associated with emotional involvement. </a:t>
            </a:r>
            <a:endParaRPr lang="en-US" sz="2500" b="1">
              <a:solidFill>
                <a:schemeClr val="tx1"/>
              </a:solidFill>
              <a:latin typeface="Montserrat Extra Bold" pitchFamily="50" charset="0"/>
              <a:ea typeface="Open Sans" panose="020B0606030504020204" pitchFamily="34" charset="0"/>
              <a:cs typeface="Montserrat Extra Bold" pitchFamily="50" charset="0"/>
              <a:sym typeface="+mn-ea"/>
            </a:endParaRPr>
          </a:p>
          <a:p>
            <a:pPr marL="342900" indent="-342900">
              <a:buFont typeface="Arial" panose="020B0604020202090204" pitchFamily="34" charset="0"/>
              <a:buChar char="•"/>
            </a:pPr>
            <a:r>
              <a:rPr lang="en-US" sz="2500" b="1">
                <a:solidFill>
                  <a:schemeClr val="tx1"/>
                </a:solidFill>
                <a:latin typeface="Montserrat Extra Bold" pitchFamily="50" charset="0"/>
                <a:ea typeface="Open Sans" panose="020B0606030504020204" pitchFamily="34" charset="0"/>
                <a:cs typeface="Montserrat Extra Bold" pitchFamily="50" charset="0"/>
                <a:sym typeface="+mn-ea"/>
              </a:rPr>
              <a:t>Imaginative involvement showed the strongest correlation, followed by projection and self-expansion.</a:t>
            </a:r>
            <a:endParaRPr lang="en-US" sz="2500" b="1">
              <a:solidFill>
                <a:schemeClr val="tx1"/>
              </a:solidFill>
              <a:latin typeface="Montserrat Extra Bold" pitchFamily="50" charset="0"/>
              <a:ea typeface="Open Sans" panose="020B0606030504020204" pitchFamily="34" charset="0"/>
              <a:cs typeface="Montserrat Extra Bold" pitchFamily="50" charset="0"/>
              <a:sym typeface="+mn-ea"/>
            </a:endParaRPr>
          </a:p>
          <a:p>
            <a:pPr marL="342900" indent="-342900">
              <a:buFont typeface="Arial" panose="020B0604020202090204" pitchFamily="34" charset="0"/>
              <a:buChar char="•"/>
            </a:pPr>
            <a:endParaRPr lang="en-US" sz="24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endParaRPr>
          </a:p>
          <a:p>
            <a:pPr marL="342900" indent="-342900">
              <a:buFont typeface="Arial" panose="020B0604020202090204" pitchFamily="34" charset="0"/>
              <a:buChar char="•"/>
            </a:pPr>
            <a:endParaRPr lang="en-US" sz="24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endParaRPr>
          </a:p>
          <a:p>
            <a:pPr marL="342900" indent="-342900">
              <a:buFont typeface="Arial" panose="020B0604020202090204" pitchFamily="34" charset="0"/>
              <a:buChar char="•"/>
            </a:pPr>
            <a:endParaRPr lang="en-US" sz="24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endParaRPr>
          </a:p>
          <a:p>
            <a:pPr indent="0">
              <a:buFont typeface="Arial" panose="020B0604020202090204" pitchFamily="34" charset="0"/>
              <a:buNone/>
            </a:pPr>
            <a:endParaRPr lang="en-US" sz="24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endParaRPr>
          </a:p>
        </p:txBody>
      </p:sp>
      <p:sp>
        <p:nvSpPr>
          <p:cNvPr id="23" name="Rectangle: Rounded Corners 41"/>
          <p:cNvSpPr/>
          <p:nvPr>
            <p:custDataLst>
              <p:tags r:id="rId13"/>
            </p:custDataLst>
          </p:nvPr>
        </p:nvSpPr>
        <p:spPr>
          <a:xfrm>
            <a:off x="22253575" y="14932025"/>
            <a:ext cx="10058400" cy="17193895"/>
          </a:xfrm>
          <a:prstGeom prst="roundRect">
            <a:avLst>
              <a:gd name="adj" fmla="val 1477"/>
            </a:avLst>
          </a:prstGeom>
          <a:solidFill>
            <a:srgbClr val="A0BEC8">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9600"/>
          </a:p>
        </p:txBody>
      </p:sp>
      <p:sp>
        <p:nvSpPr>
          <p:cNvPr id="24" name="TextBox 84"/>
          <p:cNvSpPr txBox="1"/>
          <p:nvPr>
            <p:custDataLst>
              <p:tags r:id="rId14"/>
            </p:custDataLst>
          </p:nvPr>
        </p:nvSpPr>
        <p:spPr>
          <a:xfrm>
            <a:off x="22401882" y="15129195"/>
            <a:ext cx="9144000" cy="645160"/>
          </a:xfrm>
          <a:prstGeom prst="rect">
            <a:avLst/>
          </a:prstGeom>
          <a:noFill/>
        </p:spPr>
        <p:txBody>
          <a:bodyPr wrap="square" rtlCol="0">
            <a:spAutoFit/>
          </a:bodyPr>
          <a:lstStyle>
            <a:defPPr>
              <a:defRPr kern="1200"/>
            </a:defPPr>
          </a:lstStyle>
          <a:p>
            <a:r>
              <a:rPr lang="en-US" sz="3600" b="1">
                <a:solidFill>
                  <a:schemeClr val="tx1">
                    <a:lumMod val="75000"/>
                    <a:lumOff val="25000"/>
                  </a:schemeClr>
                </a:solidFill>
                <a:latin typeface="Montserrat Extra Bold" pitchFamily="50" charset="0"/>
              </a:rPr>
              <a:t>Discussion</a:t>
            </a:r>
            <a:endParaRPr lang="en-US" sz="3600" b="1">
              <a:solidFill>
                <a:schemeClr val="tx1">
                  <a:lumMod val="75000"/>
                  <a:lumOff val="25000"/>
                </a:schemeClr>
              </a:solidFill>
              <a:latin typeface="Montserrat Extra Bold" pitchFamily="50" charset="0"/>
            </a:endParaRPr>
          </a:p>
        </p:txBody>
      </p:sp>
      <p:sp>
        <p:nvSpPr>
          <p:cNvPr id="25" name="TextBox 89"/>
          <p:cNvSpPr txBox="1"/>
          <p:nvPr>
            <p:custDataLst>
              <p:tags r:id="rId15"/>
            </p:custDataLst>
          </p:nvPr>
        </p:nvSpPr>
        <p:spPr>
          <a:xfrm>
            <a:off x="22402165" y="15774670"/>
            <a:ext cx="9679940" cy="1784350"/>
          </a:xfrm>
          <a:prstGeom prst="rect">
            <a:avLst/>
          </a:prstGeom>
          <a:noFill/>
        </p:spPr>
        <p:txBody>
          <a:bodyPr wrap="square" rtlCol="0">
            <a:noAutofit/>
          </a:bodyPr>
          <a:lstStyle>
            <a:defPPr>
              <a:defRPr kern="1200"/>
            </a:defPPr>
          </a:lstStyle>
          <a:p>
            <a:pPr indent="0">
              <a:buFont typeface="Arial" panose="020B0604020202090204" pitchFamily="34" charset="0"/>
              <a:buNone/>
            </a:pPr>
            <a:r>
              <a:rPr lang="en-US" sz="2500" b="1">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rPr>
              <a:t>Key Findings</a:t>
            </a:r>
            <a:endPar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endParaRPr>
          </a:p>
          <a:p>
            <a:pPr marL="342900" indent="-342900">
              <a:buFont typeface="Arial" panose="020B0604020202090204" pitchFamily="34" charset="0"/>
              <a:buChar char="•"/>
            </a:pPr>
            <a:r>
              <a:rPr lang="en-US" sz="2500" b="1">
                <a:solidFill>
                  <a:schemeClr val="tx1"/>
                </a:solidFill>
                <a:latin typeface="Montserrat Extra Bold" pitchFamily="50" charset="0"/>
                <a:ea typeface="Open Sans" panose="020B0606030504020204" pitchFamily="34" charset="0"/>
                <a:cs typeface="Montserrat Extra Bold" pitchFamily="50" charset="0"/>
                <a:sym typeface="+mn-ea"/>
              </a:rPr>
              <a:t>Virtual intimacy offers safety, predictability and continuous availability. </a:t>
            </a:r>
            <a:r>
              <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rPr>
              <a:t>This may be particularly valuable for individuals who fear rejection or relational uncertainty. However, this safety may also reduce opportunities to practise negotiation, compromise, and relationship repair.</a:t>
            </a:r>
            <a:endPar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endParaRPr>
          </a:p>
          <a:p>
            <a:pPr marL="342900" indent="-342900">
              <a:buFont typeface="Arial" panose="020B0604020202090204" pitchFamily="34" charset="0"/>
              <a:buChar char="•"/>
            </a:pPr>
            <a:r>
              <a:rPr lang="en-US" sz="2500" b="1">
                <a:solidFill>
                  <a:schemeClr val="tx1"/>
                </a:solidFill>
                <a:latin typeface="Montserrat Extra Bold" pitchFamily="50" charset="0"/>
                <a:ea typeface="Open Sans" panose="020B0606030504020204" pitchFamily="34" charset="0"/>
                <a:cs typeface="Montserrat Extra Bold" pitchFamily="50" charset="0"/>
                <a:sym typeface="+mn-ea"/>
              </a:rPr>
              <a:t>Virtual characters may support identity formation and self-expansion. </a:t>
            </a:r>
            <a:r>
              <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rPr>
              <a:t>The comparable levels of identity formation and self-expansion between virtual and real-life relationships suggest that virtual relationships can also contribute to individuals’ self-understanding and personal growth.</a:t>
            </a:r>
            <a:endPar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endParaRPr>
          </a:p>
          <a:p>
            <a:pPr marL="342900" indent="-342900">
              <a:buFont typeface="Arial" panose="020B0604020202090204" pitchFamily="34" charset="0"/>
              <a:buChar char="•"/>
            </a:pPr>
            <a:r>
              <a:rPr lang="en-US" sz="2500" b="1">
                <a:solidFill>
                  <a:schemeClr val="tx1"/>
                </a:solidFill>
                <a:latin typeface="Montserrat Extra Bold" pitchFamily="50" charset="0"/>
                <a:ea typeface="Open Sans" panose="020B0606030504020204" pitchFamily="34" charset="0"/>
                <a:cs typeface="Montserrat Extra Bold" pitchFamily="50" charset="0"/>
                <a:sym typeface="+mn-ea"/>
              </a:rPr>
              <a:t>Individuals receive and give similar levels of care and affection in both relationships.</a:t>
            </a:r>
            <a:r>
              <a:rPr lang="en-US" sz="2500" b="1">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rPr>
              <a:t> </a:t>
            </a:r>
            <a:r>
              <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rPr>
              <a:t>Virtual relationships were not found to show higher verbal affection, while real-life relationships were not found to show higher care-giving and affect. These findings suggest that even without a real-life partner, virtual relationships can also involve meaningful expressions of affection and care. </a:t>
            </a:r>
            <a:endPar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endParaRPr>
          </a:p>
          <a:p>
            <a:pPr marL="342900" indent="-342900">
              <a:buFont typeface="Arial" panose="020B0604020202090204" pitchFamily="34" charset="0"/>
              <a:buChar char="•"/>
            </a:pPr>
            <a:r>
              <a:rPr lang="en-US" sz="2500" b="1">
                <a:solidFill>
                  <a:schemeClr val="tx1"/>
                </a:solidFill>
                <a:latin typeface="Montserrat Extra Bold" pitchFamily="50" charset="0"/>
                <a:ea typeface="Open Sans" panose="020B0606030504020204" pitchFamily="34" charset="0"/>
                <a:cs typeface="Montserrat Extra Bold" pitchFamily="50" charset="0"/>
                <a:sym typeface="+mn-ea"/>
              </a:rPr>
              <a:t>Several characteristics were associated with stronger virtual attachment. </a:t>
            </a:r>
            <a:r>
              <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rPr>
              <a:t>Participants who reported higher levels of imaginative involvement, romantic idealization, conflict/risk avoidance, projection and self-expansion, and behavioral involvement also reported greater emotional involvement with virtual characters.</a:t>
            </a:r>
            <a:endPar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endParaRPr>
          </a:p>
          <a:p>
            <a:pPr marL="342900" indent="-342900">
              <a:buFont typeface="Arial" panose="020B0604020202090204" pitchFamily="34" charset="0"/>
              <a:buChar char="•"/>
            </a:pPr>
            <a:endPar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endParaRPr>
          </a:p>
          <a:p>
            <a:pPr indent="0">
              <a:buFont typeface="Arial" panose="020B0604020202090204" pitchFamily="34" charset="0"/>
              <a:buNone/>
            </a:pPr>
            <a:r>
              <a:rPr lang="en-US" sz="2500" b="1">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rPr>
              <a:t>Significance and Implications</a:t>
            </a:r>
            <a:endParaRPr lang="en-US" sz="2500" b="1">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endParaRPr>
          </a:p>
          <a:p>
            <a:pPr marL="342900" indent="-342900">
              <a:buFont typeface="Arial" panose="020B0604020202090204" pitchFamily="34" charset="0"/>
              <a:buChar char="•"/>
            </a:pPr>
            <a:r>
              <a:rPr lang="en-US" sz="2500" b="1">
                <a:solidFill>
                  <a:schemeClr val="tx1"/>
                </a:solidFill>
                <a:latin typeface="Montserrat Extra Bold" pitchFamily="50" charset="0"/>
                <a:ea typeface="Open Sans" panose="020B0606030504020204" pitchFamily="34" charset="0"/>
                <a:cs typeface="Montserrat Extra Bold" pitchFamily="50" charset="0"/>
                <a:sym typeface="+mn-ea"/>
              </a:rPr>
              <a:t>Beyond “Real” and “Virtual”:</a:t>
            </a:r>
            <a:r>
              <a:rPr lang="en-US" sz="2500">
                <a:solidFill>
                  <a:schemeClr val="tx1"/>
                </a:solidFill>
                <a:latin typeface="Montserrat Extra Bold" pitchFamily="50" charset="0"/>
                <a:ea typeface="Open Sans" panose="020B0606030504020204" pitchFamily="34" charset="0"/>
                <a:cs typeface="Montserrat Extra Bold" pitchFamily="50" charset="0"/>
                <a:sym typeface="+mn-ea"/>
              </a:rPr>
              <a:t> </a:t>
            </a:r>
            <a:r>
              <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rPr>
              <a:t>The findings demonstrate that virtual relationships can satisfy many of the same intimacy needs, with no significant differences observed in several dimensions of intimacy. This supports a functional view of relationships, suggesting that relationships should be understood by the psychological functions they serve rather than whether the interaction partner is human or virtual.</a:t>
            </a:r>
            <a:endParaRPr lang="en-US" sz="2500" b="1">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endParaRPr>
          </a:p>
          <a:p>
            <a:pPr marL="342900" indent="-342900">
              <a:buFont typeface="Arial" panose="020B0604020202090204" pitchFamily="34" charset="0"/>
              <a:buChar char="•"/>
            </a:pPr>
            <a:r>
              <a:rPr lang="en-US" sz="2500" b="1">
                <a:solidFill>
                  <a:schemeClr val="tx1"/>
                </a:solidFill>
                <a:latin typeface="Montserrat Extra Bold" pitchFamily="50" charset="0"/>
                <a:ea typeface="Open Sans" panose="020B0606030504020204" pitchFamily="34" charset="0"/>
                <a:cs typeface="Montserrat Extra Bold" pitchFamily="50" charset="0"/>
                <a:sym typeface="+mn-ea"/>
              </a:rPr>
              <a:t>Challenge the assumptions/stigma around virtual relationships: </a:t>
            </a:r>
            <a:r>
              <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rPr>
              <a:t>This study challenges the assumption that relationships with virtual characters are inherently less meaningful than real-life relationships. By directly comparing the two relationship types, the findings demonstrate that virtual relationships can satisfy many of the same intimacy needs, with no significant differences observed in several dimensions of intimacy.</a:t>
            </a:r>
            <a:endPar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endParaRPr>
          </a:p>
          <a:p>
            <a:pPr marL="342900" indent="-342900">
              <a:buFont typeface="Arial" panose="020B0604020202090204" pitchFamily="34" charset="0"/>
              <a:buChar char="•"/>
            </a:pPr>
            <a:endParaRPr lang="en-US" sz="24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endParaRPr>
          </a:p>
          <a:p>
            <a:pPr indent="0">
              <a:buFont typeface="Arial" panose="020B0604020202090204" pitchFamily="34" charset="0"/>
              <a:buNone/>
            </a:pPr>
            <a:endParaRPr lang="en-US" sz="24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endParaRPr>
          </a:p>
        </p:txBody>
      </p:sp>
      <p:sp>
        <p:nvSpPr>
          <p:cNvPr id="27" name="TextBox 91"/>
          <p:cNvSpPr txBox="1"/>
          <p:nvPr>
            <p:custDataLst>
              <p:tags r:id="rId16"/>
            </p:custDataLst>
          </p:nvPr>
        </p:nvSpPr>
        <p:spPr>
          <a:xfrm>
            <a:off x="11891010" y="21911310"/>
            <a:ext cx="9431020" cy="2014855"/>
          </a:xfrm>
          <a:prstGeom prst="rect">
            <a:avLst/>
          </a:prstGeom>
          <a:noFill/>
        </p:spPr>
        <p:txBody>
          <a:bodyPr wrap="square" rtlCol="0">
            <a:spAutoFit/>
          </a:bodyPr>
          <a:lstStyle>
            <a:defPPr>
              <a:defRPr kern="1200"/>
            </a:defPPr>
          </a:lstStyle>
          <a:p>
            <a:r>
              <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rPr>
              <a:t>* p &lt; .05.</a:t>
            </a:r>
            <a:endPar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endParaRPr>
          </a:p>
          <a:p>
            <a:pPr marL="342900" indent="-342900">
              <a:buFont typeface="Arial" panose="020B0604020202090204" pitchFamily="34" charset="0"/>
              <a:buChar char="•"/>
            </a:pPr>
            <a:r>
              <a:rPr lang="en-US" sz="2500" b="1">
                <a:solidFill>
                  <a:schemeClr val="tx1"/>
                </a:solidFill>
                <a:latin typeface="Montserrat Extra Bold" pitchFamily="50" charset="0"/>
                <a:ea typeface="Open Sans" panose="020B0606030504020204" pitchFamily="34" charset="0"/>
                <a:cs typeface="Montserrat Extra Bold" pitchFamily="50" charset="0"/>
                <a:sym typeface="+mn-ea"/>
              </a:rPr>
              <a:t>The virtual group reported significantly higher security, while no significant directional differences were found in verbal affection or care-giving and affect. </a:t>
            </a:r>
            <a:endParaRPr lang="en-US" sz="2500" b="1">
              <a:solidFill>
                <a:schemeClr val="tx1"/>
              </a:solidFill>
              <a:latin typeface="Montserrat Extra Bold" pitchFamily="50" charset="0"/>
              <a:ea typeface="Open Sans" panose="020B0606030504020204" pitchFamily="34" charset="0"/>
              <a:cs typeface="Montserrat Extra Bold" pitchFamily="50" charset="0"/>
              <a:sym typeface="+mn-ea"/>
            </a:endParaRPr>
          </a:p>
          <a:p>
            <a:endParaRPr lang="en-US" sz="2500" b="1">
              <a:solidFill>
                <a:schemeClr val="tx1"/>
              </a:solidFill>
              <a:latin typeface="Montserrat Extra Bold" pitchFamily="50" charset="0"/>
              <a:ea typeface="Open Sans" panose="020B0606030504020204" pitchFamily="34" charset="0"/>
              <a:cs typeface="Montserrat Extra Bold" pitchFamily="50" charset="0"/>
              <a:sym typeface="+mn-ea"/>
            </a:endParaRPr>
          </a:p>
        </p:txBody>
      </p:sp>
      <p:sp>
        <p:nvSpPr>
          <p:cNvPr id="28" name="TextBox 89"/>
          <p:cNvSpPr txBox="1"/>
          <p:nvPr>
            <p:custDataLst>
              <p:tags r:id="rId17"/>
            </p:custDataLst>
          </p:nvPr>
        </p:nvSpPr>
        <p:spPr>
          <a:xfrm>
            <a:off x="33557845" y="6662420"/>
            <a:ext cx="9164320" cy="1784350"/>
          </a:xfrm>
          <a:prstGeom prst="rect">
            <a:avLst/>
          </a:prstGeom>
          <a:noFill/>
        </p:spPr>
        <p:txBody>
          <a:bodyPr wrap="square" rtlCol="0">
            <a:noAutofit/>
          </a:bodyPr>
          <a:lstStyle>
            <a:defPPr>
              <a:defRPr kern="1200"/>
            </a:defPPr>
          </a:lstStyle>
          <a:p>
            <a:pPr marL="342900" indent="-342900">
              <a:buFont typeface="Arial" panose="020B0604020202090204" pitchFamily="34" charset="0"/>
              <a:buChar char="•"/>
            </a:pPr>
            <a:r>
              <a:rPr lang="en-US" sz="2500" b="1">
                <a:solidFill>
                  <a:schemeClr val="tx1"/>
                </a:solidFill>
                <a:latin typeface="Montserrat Extra Bold" pitchFamily="50" charset="0"/>
                <a:ea typeface="Open Sans" panose="020B0606030504020204" pitchFamily="34" charset="0"/>
                <a:cs typeface="Montserrat Extra Bold" pitchFamily="50" charset="0"/>
                <a:sym typeface="+mn-ea"/>
              </a:rPr>
              <a:t>Promoting Self- Awareness: </a:t>
            </a:r>
            <a:r>
              <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rPr>
              <a:t>Virtual relationships may promote self-awareness by allowing individuals to reflect on their emotional needs, relationship expectations, and personal growth. The comparable levels of identity formation and self-expansion between virtual and real-life relationships suggest that virtual relationships can also serve as meaningful spaces for self-exploration.</a:t>
            </a:r>
            <a:endPar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endParaRPr>
          </a:p>
          <a:p>
            <a:pPr marL="342900" indent="-342900">
              <a:buFont typeface="Arial" panose="020B0604020202090204" pitchFamily="34" charset="0"/>
              <a:buChar char="•"/>
            </a:pPr>
            <a:r>
              <a:rPr lang="en-US" sz="2500" b="1">
                <a:solidFill>
                  <a:schemeClr val="tx1"/>
                </a:solidFill>
                <a:latin typeface="Montserrat Extra Bold" pitchFamily="50" charset="0"/>
                <a:ea typeface="Open Sans" panose="020B0606030504020204" pitchFamily="34" charset="0"/>
                <a:cs typeface="Montserrat Extra Bold" pitchFamily="50" charset="0"/>
                <a:sym typeface="+mn-ea"/>
              </a:rPr>
              <a:t>Understanding the Formation of Virtual Attachment: </a:t>
            </a:r>
            <a:r>
              <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rPr>
              <a:t>This study identifies several psychological and behavioral characteristics associated with emotional involvement with virtual characters, including imagination, idealization, self-projection, and active engagement. These findings provide a foundation for understanding who may be more likely to develop strong virtual attachments and the psychological processes underlying their formation.</a:t>
            </a:r>
            <a:endPar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endParaRPr>
          </a:p>
        </p:txBody>
      </p:sp>
      <p:sp>
        <p:nvSpPr>
          <p:cNvPr id="29" name="TextBox 84"/>
          <p:cNvSpPr txBox="1"/>
          <p:nvPr>
            <p:custDataLst>
              <p:tags r:id="rId18"/>
            </p:custDataLst>
          </p:nvPr>
        </p:nvSpPr>
        <p:spPr>
          <a:xfrm>
            <a:off x="33375317" y="13596305"/>
            <a:ext cx="9144000" cy="645160"/>
          </a:xfrm>
          <a:prstGeom prst="rect">
            <a:avLst/>
          </a:prstGeom>
          <a:noFill/>
        </p:spPr>
        <p:txBody>
          <a:bodyPr wrap="square" rtlCol="0">
            <a:spAutoFit/>
          </a:bodyPr>
          <a:lstStyle>
            <a:defPPr>
              <a:defRPr kern="1200"/>
            </a:defPPr>
          </a:lstStyle>
          <a:p>
            <a:r>
              <a:rPr lang="en-US" sz="3600" b="1" dirty="0">
                <a:solidFill>
                  <a:schemeClr val="tx1">
                    <a:lumMod val="75000"/>
                    <a:lumOff val="25000"/>
                  </a:schemeClr>
                </a:solidFill>
                <a:latin typeface="Montserrat Extra Bold" pitchFamily="50" charset="0"/>
              </a:rPr>
              <a:t>Evaluation &amp; Future Directions</a:t>
            </a:r>
            <a:endParaRPr lang="en-US" sz="3600" b="1" dirty="0">
              <a:solidFill>
                <a:schemeClr val="tx1">
                  <a:lumMod val="75000"/>
                  <a:lumOff val="25000"/>
                </a:schemeClr>
              </a:solidFill>
              <a:latin typeface="Montserrat Extra Bold" pitchFamily="50" charset="0"/>
            </a:endParaRPr>
          </a:p>
        </p:txBody>
      </p:sp>
      <p:sp>
        <p:nvSpPr>
          <p:cNvPr id="5" name="Rectangle: Rounded Corners 43"/>
          <p:cNvSpPr/>
          <p:nvPr>
            <p:custDataLst>
              <p:tags r:id="rId19"/>
            </p:custDataLst>
          </p:nvPr>
        </p:nvSpPr>
        <p:spPr>
          <a:xfrm>
            <a:off x="711835" y="27997785"/>
            <a:ext cx="10058400" cy="4170045"/>
          </a:xfrm>
          <a:prstGeom prst="roundRect">
            <a:avLst>
              <a:gd name="adj" fmla="val 2700"/>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9600"/>
          </a:p>
        </p:txBody>
      </p:sp>
      <p:sp>
        <p:nvSpPr>
          <p:cNvPr id="12" name="TextBox 90"/>
          <p:cNvSpPr txBox="1"/>
          <p:nvPr>
            <p:custDataLst>
              <p:tags r:id="rId20"/>
            </p:custDataLst>
          </p:nvPr>
        </p:nvSpPr>
        <p:spPr>
          <a:xfrm>
            <a:off x="1150554" y="28129638"/>
            <a:ext cx="9144000" cy="645160"/>
          </a:xfrm>
          <a:prstGeom prst="rect">
            <a:avLst/>
          </a:prstGeom>
          <a:noFill/>
        </p:spPr>
        <p:txBody>
          <a:bodyPr wrap="square" rtlCol="0">
            <a:spAutoFit/>
          </a:bodyPr>
          <a:lstStyle>
            <a:defPPr>
              <a:defRPr kern="1200"/>
            </a:defPPr>
          </a:lstStyle>
          <a:p>
            <a:r>
              <a:rPr lang="en-US" sz="3600" b="1" dirty="0">
                <a:solidFill>
                  <a:schemeClr val="tx1">
                    <a:lumMod val="75000"/>
                    <a:lumOff val="25000"/>
                  </a:schemeClr>
                </a:solidFill>
                <a:latin typeface="Montserrat Extra Bold" pitchFamily="50" charset="0"/>
              </a:rPr>
              <a:t>Method</a:t>
            </a:r>
            <a:endParaRPr lang="en-US" sz="3600" b="1" dirty="0">
              <a:solidFill>
                <a:schemeClr val="tx1">
                  <a:lumMod val="75000"/>
                  <a:lumOff val="25000"/>
                </a:schemeClr>
              </a:solidFill>
              <a:latin typeface="Montserrat Extra Bold" pitchFamily="50" charset="0"/>
            </a:endParaRPr>
          </a:p>
        </p:txBody>
      </p:sp>
      <p:sp>
        <p:nvSpPr>
          <p:cNvPr id="16" name="TextBox 89"/>
          <p:cNvSpPr txBox="1"/>
          <p:nvPr>
            <p:custDataLst>
              <p:tags r:id="rId21"/>
            </p:custDataLst>
          </p:nvPr>
        </p:nvSpPr>
        <p:spPr>
          <a:xfrm>
            <a:off x="1149350" y="28644850"/>
            <a:ext cx="9620885" cy="2469515"/>
          </a:xfrm>
          <a:prstGeom prst="rect">
            <a:avLst/>
          </a:prstGeom>
          <a:noFill/>
        </p:spPr>
        <p:txBody>
          <a:bodyPr wrap="square" rtlCol="0">
            <a:noAutofit/>
          </a:bodyPr>
          <a:lstStyle>
            <a:defPPr>
              <a:defRPr kern="1200"/>
            </a:defPPr>
          </a:lstStyle>
          <a:p>
            <a:pPr indent="0">
              <a:buFont typeface="Arial" panose="020B0604020202090204" pitchFamily="34" charset="0"/>
              <a:buNone/>
            </a:pPr>
            <a:r>
              <a:rPr lang="en-US" sz="2500" b="1" dirty="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rPr>
              <a:t>Survey Development</a:t>
            </a:r>
            <a:endParaRPr lang="en-US" sz="2500" b="1" dirty="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endParaRPr>
          </a:p>
          <a:p>
            <a:pPr marL="342900" indent="-342900">
              <a:buFont typeface="Arial" panose="020B0604020202090204" pitchFamily="34" charset="0"/>
              <a:buChar char="•"/>
            </a:pPr>
            <a:r>
              <a:rPr lang="en-US" sz="2500" dirty="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rPr>
              <a:t>Parallel surveys were developed to measure each variable, with </a:t>
            </a:r>
            <a:r>
              <a:rPr lang="en-US" sz="2500" dirty="0">
                <a:solidFill>
                  <a:schemeClr val="tx1">
                    <a:lumMod val="65000"/>
                    <a:lumOff val="35000"/>
                  </a:schemeClr>
                </a:solidFill>
                <a:latin typeface="Montserrat Extra Bold" pitchFamily="50" charset="0"/>
                <a:ea typeface="Open Sans" panose="020B0606030504020204" pitchFamily="34" charset="0"/>
                <a:sym typeface="+mn-ea"/>
              </a:rPr>
              <a:t>items adapted from previously validated scales and literature(Aron et al, 2013; Sorokowska et al., 2023; Zimet et al., 1988). </a:t>
            </a:r>
            <a:r>
              <a:rPr lang="en-US" sz="2500" dirty="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rPr>
              <a:t>Some wording was modified to better reflect virtual relationship contexts.​</a:t>
            </a:r>
            <a:endParaRPr lang="en-US" sz="2500" dirty="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endParaRPr>
          </a:p>
          <a:p>
            <a:pPr marL="342900" indent="-342900">
              <a:buFont typeface="Arial" panose="020B0604020202090204" pitchFamily="34" charset="0"/>
              <a:buChar char="•"/>
            </a:pPr>
            <a:r>
              <a:rPr lang="en-US" sz="2500" dirty="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rPr>
              <a:t>Each variable contains four to five items, and items were rated on a five-point Likert scale from 1 (strongly disagree) to 5 (strongly agree).​</a:t>
            </a:r>
            <a:endParaRPr lang="en-US" sz="2500" dirty="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endParaRPr>
          </a:p>
        </p:txBody>
      </p:sp>
      <p:sp>
        <p:nvSpPr>
          <p:cNvPr id="17" name="TextBox 89"/>
          <p:cNvSpPr txBox="1"/>
          <p:nvPr>
            <p:custDataLst>
              <p:tags r:id="rId22"/>
            </p:custDataLst>
          </p:nvPr>
        </p:nvSpPr>
        <p:spPr>
          <a:xfrm>
            <a:off x="11730355" y="6662420"/>
            <a:ext cx="9304655" cy="5885815"/>
          </a:xfrm>
          <a:prstGeom prst="rect">
            <a:avLst/>
          </a:prstGeom>
          <a:noFill/>
        </p:spPr>
        <p:txBody>
          <a:bodyPr wrap="square" rtlCol="0">
            <a:noAutofit/>
          </a:bodyPr>
          <a:lstStyle>
            <a:defPPr>
              <a:defRPr kern="1200"/>
            </a:defPPr>
          </a:lstStyle>
          <a:p>
            <a:r>
              <a:rPr lang="en-US" sz="2500" b="1">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rPr>
              <a:t>Procedure</a:t>
            </a:r>
            <a:endPar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endParaRPr>
          </a:p>
          <a:p>
            <a:pPr marL="342900" indent="-342900">
              <a:buFont typeface="Arial" panose="020B0604020202090204" pitchFamily="34" charset="0"/>
              <a:buChar char="•"/>
            </a:pPr>
            <a:r>
              <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rPr>
              <a:t>Participants were recruited through Chinese social media platform Xiaohongshu.​</a:t>
            </a:r>
            <a:endPar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endParaRPr>
          </a:p>
          <a:p>
            <a:pPr marL="342900" indent="-342900">
              <a:buFont typeface="Arial" panose="020B0604020202090204" pitchFamily="34" charset="0"/>
              <a:buChar char="•"/>
            </a:pPr>
            <a:r>
              <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rPr>
              <a:t>After providing informed consent, they completed the anonymous survey on the platform Wenjuanxing and received a compensation of 5 RMB.</a:t>
            </a:r>
            <a:endPar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endParaRPr>
          </a:p>
          <a:p>
            <a:pPr marL="342900" indent="-342900">
              <a:buFont typeface="Arial" panose="020B0604020202090204" pitchFamily="34" charset="0"/>
              <a:buChar char="•"/>
            </a:pPr>
            <a:r>
              <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rPr>
              <a:t>Virtual-group participants could leave contact details for a potential follow-up interview.</a:t>
            </a:r>
            <a:endPar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endParaRPr>
          </a:p>
          <a:p>
            <a:pPr marL="342900" indent="-342900">
              <a:buFont typeface="Arial" panose="020B0604020202090204" pitchFamily="34" charset="0"/>
              <a:buChar char="•"/>
            </a:pPr>
            <a:endPar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endParaRPr>
          </a:p>
          <a:p>
            <a:r>
              <a:rPr lang="en-US" sz="2500" b="1">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rPr>
              <a:t>Statistical Analysis</a:t>
            </a:r>
            <a:endPar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endParaRPr>
          </a:p>
          <a:p>
            <a:pPr marL="342900" indent="-342900">
              <a:buFont typeface="Arial" panose="020B0604020202090204" pitchFamily="34" charset="0"/>
              <a:buChar char="•"/>
            </a:pPr>
            <a:r>
              <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rPr>
              <a:t>One-tailed independent-samples t-tests examined directional group differences.</a:t>
            </a:r>
            <a:endPar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endParaRPr>
          </a:p>
          <a:p>
            <a:pPr marL="342900" indent="-342900">
              <a:buFont typeface="Arial" panose="020B0604020202090204" pitchFamily="34" charset="0"/>
              <a:buChar char="•"/>
            </a:pPr>
            <a:r>
              <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rPr>
              <a:t>TOST assessed equivalence in emotional support and identity formation &amp; self-expansion, using Cohen’s d = ±0.30.</a:t>
            </a:r>
            <a:endPar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endParaRPr>
          </a:p>
          <a:p>
            <a:pPr marL="342900" indent="-342900">
              <a:buFont typeface="Arial" panose="020B0604020202090204" pitchFamily="34" charset="0"/>
              <a:buChar char="•"/>
            </a:pPr>
            <a:r>
              <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rPr>
              <a:t>Pearson correlations examined factors associated with emotional involvement within the virtual group.</a:t>
            </a:r>
            <a:endPar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endParaRPr>
          </a:p>
        </p:txBody>
      </p:sp>
      <p:sp>
        <p:nvSpPr>
          <p:cNvPr id="18" name="TextBox 91"/>
          <p:cNvSpPr txBox="1"/>
          <p:nvPr>
            <p:custDataLst>
              <p:tags r:id="rId23"/>
            </p:custDataLst>
          </p:nvPr>
        </p:nvSpPr>
        <p:spPr>
          <a:xfrm>
            <a:off x="11819890" y="23780115"/>
            <a:ext cx="9431020" cy="475615"/>
          </a:xfrm>
          <a:prstGeom prst="rect">
            <a:avLst/>
          </a:prstGeom>
          <a:noFill/>
        </p:spPr>
        <p:txBody>
          <a:bodyPr wrap="square" rtlCol="0">
            <a:spAutoFit/>
          </a:bodyPr>
          <a:lstStyle>
            <a:defPPr>
              <a:defRPr kern="1200"/>
            </a:defPPr>
          </a:lstStyle>
          <a:p>
            <a:r>
              <a:rPr lang="en-US" sz="2500" b="1">
                <a:solidFill>
                  <a:schemeClr val="tx1">
                    <a:lumMod val="65000"/>
                    <a:lumOff val="35000"/>
                  </a:schemeClr>
                </a:solidFill>
                <a:latin typeface="Montserrat Extra Bold" pitchFamily="50" charset="0"/>
                <a:ea typeface="Open Sans" panose="020B0606030504020204" pitchFamily="34" charset="0"/>
                <a:cs typeface="Montserrat Extra Bold" pitchFamily="50" charset="0"/>
              </a:rPr>
              <a:t>TOST Equivalence Tests</a:t>
            </a:r>
            <a:endParaRPr lang="en-US" sz="2500" b="1">
              <a:solidFill>
                <a:schemeClr val="tx1">
                  <a:lumMod val="65000"/>
                  <a:lumOff val="35000"/>
                </a:schemeClr>
              </a:solidFill>
              <a:latin typeface="Montserrat Extra Bold" pitchFamily="50" charset="0"/>
              <a:ea typeface="Open Sans" panose="020B0606030504020204" pitchFamily="34" charset="0"/>
              <a:cs typeface="Montserrat Extra Bold" pitchFamily="50" charset="0"/>
            </a:endParaRPr>
          </a:p>
        </p:txBody>
      </p:sp>
      <p:sp>
        <p:nvSpPr>
          <p:cNvPr id="19" name="TextBox 89"/>
          <p:cNvSpPr txBox="1"/>
          <p:nvPr>
            <p:custDataLst>
              <p:tags r:id="rId24"/>
            </p:custDataLst>
          </p:nvPr>
        </p:nvSpPr>
        <p:spPr>
          <a:xfrm>
            <a:off x="11891010" y="29170630"/>
            <a:ext cx="9743440" cy="2468880"/>
          </a:xfrm>
          <a:prstGeom prst="rect">
            <a:avLst/>
          </a:prstGeom>
          <a:noFill/>
        </p:spPr>
        <p:txBody>
          <a:bodyPr wrap="square" rtlCol="0">
            <a:noAutofit/>
          </a:bodyPr>
          <a:lstStyle>
            <a:defPPr>
              <a:defRPr kern="1200"/>
            </a:defPPr>
          </a:lstStyle>
          <a:p>
            <a:pPr indent="0">
              <a:buFont typeface="Arial" panose="020B0604020202090204" pitchFamily="34" charset="0"/>
              <a:buNone/>
            </a:pPr>
            <a:endParaRPr lang="en-US" sz="24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endParaRPr>
          </a:p>
          <a:p>
            <a:pPr indent="0">
              <a:buFont typeface="Arial" panose="020B0604020202090204" pitchFamily="34" charset="0"/>
              <a:buNone/>
            </a:pPr>
            <a:r>
              <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rPr>
              <a:t>*** p &lt; .001, indicating statistical equivalence within the specified bounds.</a:t>
            </a:r>
            <a:endPar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endParaRPr>
          </a:p>
          <a:p>
            <a:pPr marL="342900" indent="-342900">
              <a:buFont typeface="Arial" panose="020B0604020202090204" pitchFamily="34" charset="0"/>
              <a:buChar char="•"/>
            </a:pPr>
            <a:r>
              <a:rPr lang="en-US" sz="2500" b="1">
                <a:solidFill>
                  <a:schemeClr val="tx1"/>
                </a:solidFill>
                <a:latin typeface="Montserrat Extra Bold" pitchFamily="50" charset="0"/>
                <a:ea typeface="Open Sans" panose="020B0606030504020204" pitchFamily="34" charset="0"/>
                <a:cs typeface="Montserrat Extra Bold" pitchFamily="50" charset="0"/>
                <a:sym typeface="+mn-ea"/>
              </a:rPr>
              <a:t>The groups were equivalent in identity formation and self-expansion. Follow- up independent t- tests further revealed that the virtual group reported significantly higher emotional support than the real-life group.</a:t>
            </a:r>
            <a:endParaRPr lang="en-US" sz="2500" b="1">
              <a:solidFill>
                <a:schemeClr val="tx1"/>
              </a:solidFill>
              <a:latin typeface="Montserrat Extra Bold" pitchFamily="50" charset="0"/>
              <a:ea typeface="Open Sans" panose="020B0606030504020204" pitchFamily="34" charset="0"/>
              <a:cs typeface="Montserrat Extra Bold" pitchFamily="50" charset="0"/>
              <a:sym typeface="+mn-ea"/>
            </a:endParaRPr>
          </a:p>
          <a:p>
            <a:pPr indent="0">
              <a:buFont typeface="Arial" panose="020B0604020202090204" pitchFamily="34" charset="0"/>
              <a:buNone/>
            </a:pPr>
            <a:endParaRPr lang="en-US" sz="24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endParaRPr>
          </a:p>
          <a:p>
            <a:pPr indent="0">
              <a:buFont typeface="Arial" panose="020B0604020202090204" pitchFamily="34" charset="0"/>
              <a:buNone/>
            </a:pPr>
            <a:endParaRPr lang="en-US" sz="24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endParaRPr>
          </a:p>
        </p:txBody>
      </p:sp>
      <p:sp>
        <p:nvSpPr>
          <p:cNvPr id="30" name="TextBox 91"/>
          <p:cNvSpPr txBox="1"/>
          <p:nvPr>
            <p:custDataLst>
              <p:tags r:id="rId25"/>
            </p:custDataLst>
          </p:nvPr>
        </p:nvSpPr>
        <p:spPr>
          <a:xfrm>
            <a:off x="22595205" y="6662420"/>
            <a:ext cx="9431020" cy="1245235"/>
          </a:xfrm>
          <a:prstGeom prst="rect">
            <a:avLst/>
          </a:prstGeom>
          <a:noFill/>
        </p:spPr>
        <p:txBody>
          <a:bodyPr wrap="square" rtlCol="0">
            <a:spAutoFit/>
          </a:bodyPr>
          <a:lstStyle>
            <a:defPPr>
              <a:defRPr kern="1200"/>
            </a:defPPr>
          </a:lstStyle>
          <a:p>
            <a:r>
              <a:rPr lang="en-US" sz="2500" b="1">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rPr>
              <a:t>RQ2. Which factors are associated with stronger emotional involvement in virtual romantic relationships?</a:t>
            </a:r>
            <a:endParaRPr lang="en-US" sz="2500">
              <a:solidFill>
                <a:schemeClr val="tx1">
                  <a:lumMod val="65000"/>
                  <a:lumOff val="35000"/>
                </a:schemeClr>
              </a:solidFill>
              <a:latin typeface="Montserrat Extra Bold" pitchFamily="50" charset="0"/>
              <a:ea typeface="Open Sans" panose="020B0606030504020204" pitchFamily="34" charset="0"/>
              <a:cs typeface="Montserrat Extra Bold" pitchFamily="50" charset="0"/>
              <a:sym typeface="+mn-ea"/>
            </a:endParaRPr>
          </a:p>
          <a:p>
            <a:r>
              <a:rPr lang="en-US" sz="2500" b="1">
                <a:solidFill>
                  <a:schemeClr val="tx1">
                    <a:lumMod val="65000"/>
                    <a:lumOff val="35000"/>
                  </a:schemeClr>
                </a:solidFill>
                <a:latin typeface="Montserrat Extra Bold" pitchFamily="50" charset="0"/>
                <a:ea typeface="Open Sans" panose="020B0606030504020204" pitchFamily="34" charset="0"/>
                <a:cs typeface="Montserrat Extra Bold" pitchFamily="50" charset="0"/>
              </a:rPr>
              <a:t>Pearson Correlation Analyses</a:t>
            </a:r>
            <a:endParaRPr lang="en-US" sz="2500" b="1">
              <a:solidFill>
                <a:schemeClr val="tx1">
                  <a:lumMod val="65000"/>
                  <a:lumOff val="35000"/>
                </a:schemeClr>
              </a:solidFill>
              <a:latin typeface="Montserrat Extra Bold" pitchFamily="50" charset="0"/>
              <a:ea typeface="Open Sans" panose="020B0606030504020204" pitchFamily="34" charset="0"/>
              <a:cs typeface="Montserrat Extra Bold" pitchFamily="50" charset="0"/>
            </a:endParaRPr>
          </a:p>
        </p:txBody>
      </p:sp>
      <p:graphicFrame>
        <p:nvGraphicFramePr>
          <p:cNvPr id="31" name="表格 30"/>
          <p:cNvGraphicFramePr/>
          <p:nvPr/>
        </p:nvGraphicFramePr>
        <p:xfrm>
          <a:off x="11891010" y="16045180"/>
          <a:ext cx="9439910" cy="5641340"/>
        </p:xfrm>
        <a:graphic>
          <a:graphicData uri="http://schemas.openxmlformats.org/drawingml/2006/table">
            <a:tbl>
              <a:tblPr/>
              <a:tblGrid>
                <a:gridCol w="1830070"/>
                <a:gridCol w="1443990"/>
                <a:gridCol w="1445895"/>
                <a:gridCol w="866775"/>
                <a:gridCol w="1445260"/>
                <a:gridCol w="963295"/>
                <a:gridCol w="1444625"/>
              </a:tblGrid>
              <a:tr h="1990725">
                <a:tc>
                  <a:txBody>
                    <a:bodyPr/>
                    <a:lstStyle/>
                    <a:p>
                      <a:pPr marL="5080" indent="0" algn="l">
                        <a:spcBef>
                          <a:spcPct val="0"/>
                        </a:spcBef>
                        <a:spcAft>
                          <a:spcPct val="0"/>
                        </a:spcAft>
                      </a:pPr>
                      <a:r>
                        <a:rPr lang="en-US" altLang="zh-CN" sz="1800" b="1">
                          <a:solidFill>
                            <a:srgbClr val="FFFFFF"/>
                          </a:solidFill>
                          <a:latin typeface="Times New Roman Bold" panose="02020503050405090304" charset="0"/>
                          <a:ea typeface="Times New Roman" panose="02020503050405090304"/>
                          <a:cs typeface="Times New Roman Bold" panose="02020503050405090304" charset="0"/>
                        </a:rPr>
                        <a:t>Variable</a:t>
                      </a:r>
                      <a:endParaRPr lang="en-US" altLang="zh-CN" sz="1800" b="1">
                        <a:solidFill>
                          <a:srgbClr val="FFFFFF"/>
                        </a:solidFill>
                        <a:latin typeface="Times New Roman Bold" panose="02020503050405090304" charset="0"/>
                        <a:ea typeface="Times New Roman" panose="02020503050405090304"/>
                        <a:cs typeface="Times New Roman Bold" panose="02020503050405090304" charset="0"/>
                      </a:endParaRPr>
                    </a:p>
                  </a:txBody>
                  <a:tcPr marL="63500" marR="63500" marT="76200" marB="76200" anchor="ctr">
                    <a:lnL w="12700" cap="flat" cmpd="sng">
                      <a:solidFill>
                        <a:srgbClr val="AAAAAA"/>
                      </a:solidFill>
                      <a:prstDash val="solid"/>
                      <a:headEnd type="none" w="med" len="med"/>
                      <a:tailEnd type="none" w="med" len="med"/>
                    </a:lnL>
                    <a:lnR w="12700" cap="flat" cmpd="sng">
                      <a:solidFill>
                        <a:srgbClr val="CCCCCC"/>
                      </a:solidFill>
                      <a:prstDash val="solid"/>
                      <a:headEnd type="none" w="med" len="med"/>
                      <a:tailEnd type="none" w="med" len="med"/>
                    </a:lnR>
                    <a:lnT w="6350" cap="flat" cmpd="sng">
                      <a:solidFill>
                        <a:srgbClr val="AAAAAA"/>
                      </a:solidFill>
                      <a:prstDash val="solid"/>
                      <a:headEnd type="none" w="med" len="med"/>
                      <a:tailEnd type="none" w="med" len="med"/>
                    </a:lnT>
                    <a:lnB w="12700" cap="flat" cmpd="sng">
                      <a:solidFill>
                        <a:srgbClr val="CCCCCC"/>
                      </a:solidFill>
                      <a:prstDash val="solid"/>
                      <a:headEnd type="none" w="med" len="med"/>
                      <a:tailEnd type="none" w="med" len="med"/>
                    </a:lnB>
                    <a:solidFill>
                      <a:srgbClr val="1F3864"/>
                    </a:solidFill>
                  </a:tcPr>
                </a:tc>
                <a:tc>
                  <a:txBody>
                    <a:bodyPr/>
                    <a:lstStyle/>
                    <a:p>
                      <a:pPr marL="5080" indent="0" algn="ctr">
                        <a:spcBef>
                          <a:spcPct val="0"/>
                        </a:spcBef>
                        <a:spcAft>
                          <a:spcPct val="0"/>
                        </a:spcAft>
                      </a:pPr>
                      <a:r>
                        <a:rPr lang="en-US" altLang="zh-CN" sz="1800" b="1">
                          <a:solidFill>
                            <a:srgbClr val="FFFFFF"/>
                          </a:solidFill>
                          <a:latin typeface="Times New Roman Bold" panose="02020503050405090304" charset="0"/>
                          <a:ea typeface="Times New Roman" panose="02020503050405090304"/>
                          <a:cs typeface="Times New Roman Bold" panose="02020503050405090304" charset="0"/>
                        </a:rPr>
                        <a:t>Virtual Relationship</a:t>
                      </a:r>
                      <a:br>
                        <a:rPr lang="en-US" altLang="zh-CN" sz="1800">
                          <a:latin typeface="Times New Roman Bold" panose="02020503050405090304" charset="0"/>
                          <a:ea typeface="Times New Roman" panose="02020503050405090304"/>
                          <a:cs typeface="Times New Roman Bold" panose="02020503050405090304" charset="0"/>
                        </a:rPr>
                      </a:br>
                      <a:r>
                        <a:rPr lang="en-US" altLang="zh-CN" sz="1800" b="1">
                          <a:solidFill>
                            <a:srgbClr val="FFFFFF"/>
                          </a:solidFill>
                          <a:latin typeface="Times New Roman Bold" panose="02020503050405090304" charset="0"/>
                          <a:ea typeface="Times New Roman" panose="02020503050405090304"/>
                          <a:cs typeface="Times New Roman Bold" panose="02020503050405090304" charset="0"/>
                        </a:rPr>
                        <a:t>M (SD)</a:t>
                      </a:r>
                      <a:endParaRPr lang="en-US" altLang="zh-CN" sz="1800" b="1">
                        <a:solidFill>
                          <a:srgbClr val="FFFFFF"/>
                        </a:solidFill>
                        <a:latin typeface="Times New Roman Bold" panose="02020503050405090304" charset="0"/>
                        <a:ea typeface="Times New Roman" panose="02020503050405090304"/>
                        <a:cs typeface="Times New Roman Bold" panose="02020503050405090304" charset="0"/>
                      </a:endParaRPr>
                    </a:p>
                  </a:txBody>
                  <a:tcPr marL="63500" marR="63500" marT="76200" marB="762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6350" cap="flat" cmpd="sng">
                      <a:solidFill>
                        <a:srgbClr val="AAAAAA"/>
                      </a:solidFill>
                      <a:prstDash val="solid"/>
                      <a:headEnd type="none" w="med" len="med"/>
                      <a:tailEnd type="none" w="med" len="med"/>
                    </a:lnT>
                    <a:lnB w="12700" cap="flat" cmpd="sng">
                      <a:solidFill>
                        <a:srgbClr val="CCCCCC"/>
                      </a:solidFill>
                      <a:prstDash val="solid"/>
                      <a:headEnd type="none" w="med" len="med"/>
                      <a:tailEnd type="none" w="med" len="med"/>
                    </a:lnB>
                    <a:solidFill>
                      <a:srgbClr val="1F3864"/>
                    </a:solidFill>
                  </a:tcPr>
                </a:tc>
                <a:tc>
                  <a:txBody>
                    <a:bodyPr/>
                    <a:lstStyle/>
                    <a:p>
                      <a:pPr marL="5080" indent="0" algn="ctr">
                        <a:spcBef>
                          <a:spcPct val="0"/>
                        </a:spcBef>
                        <a:spcAft>
                          <a:spcPct val="0"/>
                        </a:spcAft>
                      </a:pPr>
                      <a:r>
                        <a:rPr lang="en-US" altLang="zh-CN" sz="1800" b="1">
                          <a:solidFill>
                            <a:srgbClr val="FFFFFF"/>
                          </a:solidFill>
                          <a:latin typeface="Times New Roman Bold" panose="02020503050405090304" charset="0"/>
                          <a:ea typeface="Times New Roman" panose="02020503050405090304"/>
                          <a:cs typeface="Times New Roman Bold" panose="02020503050405090304" charset="0"/>
                        </a:rPr>
                        <a:t>Real-Life Relationship</a:t>
                      </a:r>
                      <a:br>
                        <a:rPr lang="en-US" altLang="zh-CN" sz="1800">
                          <a:latin typeface="Times New Roman Bold" panose="02020503050405090304" charset="0"/>
                          <a:ea typeface="Times New Roman" panose="02020503050405090304"/>
                          <a:cs typeface="Times New Roman Bold" panose="02020503050405090304" charset="0"/>
                        </a:rPr>
                      </a:br>
                      <a:r>
                        <a:rPr lang="en-US" altLang="zh-CN" sz="1800" b="1">
                          <a:solidFill>
                            <a:srgbClr val="FFFFFF"/>
                          </a:solidFill>
                          <a:latin typeface="Times New Roman Bold" panose="02020503050405090304" charset="0"/>
                          <a:ea typeface="Times New Roman" panose="02020503050405090304"/>
                          <a:cs typeface="Times New Roman Bold" panose="02020503050405090304" charset="0"/>
                        </a:rPr>
                        <a:t>M (SD)</a:t>
                      </a:r>
                      <a:endParaRPr lang="en-US" altLang="zh-CN" sz="1800" b="1">
                        <a:solidFill>
                          <a:srgbClr val="FFFFFF"/>
                        </a:solidFill>
                        <a:latin typeface="Times New Roman Bold" panose="02020503050405090304" charset="0"/>
                        <a:ea typeface="Times New Roman" panose="02020503050405090304"/>
                        <a:cs typeface="Times New Roman Bold" panose="02020503050405090304" charset="0"/>
                      </a:endParaRPr>
                    </a:p>
                  </a:txBody>
                  <a:tcPr marL="63500" marR="63500" marT="76200" marB="762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6350" cap="flat" cmpd="sng">
                      <a:solidFill>
                        <a:srgbClr val="AAAAAA"/>
                      </a:solidFill>
                      <a:prstDash val="solid"/>
                      <a:headEnd type="none" w="med" len="med"/>
                      <a:tailEnd type="none" w="med" len="med"/>
                    </a:lnT>
                    <a:lnB w="12700" cap="flat" cmpd="sng">
                      <a:solidFill>
                        <a:srgbClr val="CCCCCC"/>
                      </a:solidFill>
                      <a:prstDash val="solid"/>
                      <a:headEnd type="none" w="med" len="med"/>
                      <a:tailEnd type="none" w="med" len="med"/>
                    </a:lnB>
                    <a:solidFill>
                      <a:srgbClr val="1F3864"/>
                    </a:solidFill>
                  </a:tcPr>
                </a:tc>
                <a:tc>
                  <a:txBody>
                    <a:bodyPr/>
                    <a:lstStyle/>
                    <a:p>
                      <a:pPr marL="5080" indent="0" algn="ctr">
                        <a:spcBef>
                          <a:spcPct val="0"/>
                        </a:spcBef>
                        <a:spcAft>
                          <a:spcPct val="0"/>
                        </a:spcAft>
                      </a:pPr>
                      <a:r>
                        <a:rPr lang="en-US" altLang="zh-CN" sz="1800" b="1">
                          <a:solidFill>
                            <a:srgbClr val="FFFFFF"/>
                          </a:solidFill>
                          <a:latin typeface="Times New Roman Bold" panose="02020503050405090304" charset="0"/>
                          <a:ea typeface="Times New Roman" panose="02020503050405090304"/>
                          <a:cs typeface="Times New Roman Bold" panose="02020503050405090304" charset="0"/>
                        </a:rPr>
                        <a:t>t(187)</a:t>
                      </a:r>
                      <a:endParaRPr lang="en-US" altLang="zh-CN" sz="1800" b="1">
                        <a:solidFill>
                          <a:srgbClr val="FFFFFF"/>
                        </a:solidFill>
                        <a:latin typeface="Times New Roman Bold" panose="02020503050405090304" charset="0"/>
                        <a:ea typeface="Times New Roman" panose="02020503050405090304"/>
                        <a:cs typeface="Times New Roman Bold" panose="02020503050405090304" charset="0"/>
                      </a:endParaRPr>
                    </a:p>
                  </a:txBody>
                  <a:tcPr marL="63500" marR="63500" marT="76200" marB="762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6350" cap="flat" cmpd="sng">
                      <a:solidFill>
                        <a:srgbClr val="AAAAAA"/>
                      </a:solidFill>
                      <a:prstDash val="solid"/>
                      <a:headEnd type="none" w="med" len="med"/>
                      <a:tailEnd type="none" w="med" len="med"/>
                    </a:lnT>
                    <a:lnB w="12700" cap="flat" cmpd="sng">
                      <a:solidFill>
                        <a:srgbClr val="CCCCCC"/>
                      </a:solidFill>
                      <a:prstDash val="solid"/>
                      <a:headEnd type="none" w="med" len="med"/>
                      <a:tailEnd type="none" w="med" len="med"/>
                    </a:lnB>
                    <a:solidFill>
                      <a:srgbClr val="1F3864"/>
                    </a:solidFill>
                  </a:tcPr>
                </a:tc>
                <a:tc>
                  <a:txBody>
                    <a:bodyPr/>
                    <a:lstStyle/>
                    <a:p>
                      <a:pPr marL="5080" indent="0" algn="ctr">
                        <a:spcBef>
                          <a:spcPct val="0"/>
                        </a:spcBef>
                        <a:spcAft>
                          <a:spcPct val="0"/>
                        </a:spcAft>
                      </a:pPr>
                      <a:r>
                        <a:rPr lang="en-US" altLang="zh-CN" sz="1800" b="1">
                          <a:solidFill>
                            <a:srgbClr val="FFFFFF"/>
                          </a:solidFill>
                          <a:latin typeface="Times New Roman Bold" panose="02020503050405090304" charset="0"/>
                          <a:ea typeface="Times New Roman" panose="02020503050405090304"/>
                          <a:cs typeface="Times New Roman Bold" panose="02020503050405090304" charset="0"/>
                        </a:rPr>
                        <a:t>p</a:t>
                      </a:r>
                      <a:br>
                        <a:rPr lang="en-US" altLang="zh-CN" sz="1800">
                          <a:latin typeface="Times New Roman Bold" panose="02020503050405090304" charset="0"/>
                          <a:ea typeface="Times New Roman" panose="02020503050405090304"/>
                          <a:cs typeface="Times New Roman Bold" panose="02020503050405090304" charset="0"/>
                        </a:rPr>
                      </a:br>
                      <a:r>
                        <a:rPr lang="en-US" altLang="zh-CN" sz="1800" b="1">
                          <a:solidFill>
                            <a:srgbClr val="FFFFFF"/>
                          </a:solidFill>
                          <a:latin typeface="Times New Roman Bold" panose="02020503050405090304" charset="0"/>
                          <a:ea typeface="Times New Roman" panose="02020503050405090304"/>
                          <a:cs typeface="Times New Roman Bold" panose="02020503050405090304" charset="0"/>
                        </a:rPr>
                        <a:t>(one-tailed)</a:t>
                      </a:r>
                      <a:endParaRPr lang="en-US" altLang="zh-CN" sz="1800" b="1">
                        <a:solidFill>
                          <a:srgbClr val="FFFFFF"/>
                        </a:solidFill>
                        <a:latin typeface="Times New Roman Bold" panose="02020503050405090304" charset="0"/>
                        <a:ea typeface="Times New Roman" panose="02020503050405090304"/>
                        <a:cs typeface="Times New Roman Bold" panose="02020503050405090304" charset="0"/>
                      </a:endParaRPr>
                    </a:p>
                  </a:txBody>
                  <a:tcPr marL="63500" marR="63500" marT="76200" marB="762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6350" cap="flat" cmpd="sng">
                      <a:solidFill>
                        <a:srgbClr val="AAAAAA"/>
                      </a:solidFill>
                      <a:prstDash val="solid"/>
                      <a:headEnd type="none" w="med" len="med"/>
                      <a:tailEnd type="none" w="med" len="med"/>
                    </a:lnT>
                    <a:lnB w="12700" cap="flat" cmpd="sng">
                      <a:solidFill>
                        <a:srgbClr val="CCCCCC"/>
                      </a:solidFill>
                      <a:prstDash val="solid"/>
                      <a:headEnd type="none" w="med" len="med"/>
                      <a:tailEnd type="none" w="med" len="med"/>
                    </a:lnB>
                    <a:solidFill>
                      <a:srgbClr val="1F3864"/>
                    </a:solidFill>
                  </a:tcPr>
                </a:tc>
                <a:tc>
                  <a:txBody>
                    <a:bodyPr/>
                    <a:lstStyle/>
                    <a:p>
                      <a:pPr marL="5080" indent="0" algn="ctr">
                        <a:spcBef>
                          <a:spcPct val="0"/>
                        </a:spcBef>
                        <a:spcAft>
                          <a:spcPct val="0"/>
                        </a:spcAft>
                      </a:pPr>
                      <a:r>
                        <a:rPr lang="en-US" altLang="zh-CN" sz="1800" b="1">
                          <a:solidFill>
                            <a:srgbClr val="FFFFFF"/>
                          </a:solidFill>
                          <a:latin typeface="Times New Roman Bold" panose="02020503050405090304" charset="0"/>
                          <a:ea typeface="Times New Roman" panose="02020503050405090304"/>
                          <a:cs typeface="Times New Roman Bold" panose="02020503050405090304" charset="0"/>
                        </a:rPr>
                        <a:t>Cohen's d</a:t>
                      </a:r>
                      <a:endParaRPr lang="en-US" altLang="zh-CN" sz="1800" b="1">
                        <a:solidFill>
                          <a:srgbClr val="FFFFFF"/>
                        </a:solidFill>
                        <a:latin typeface="Times New Roman Bold" panose="02020503050405090304" charset="0"/>
                        <a:ea typeface="Times New Roman" panose="02020503050405090304"/>
                        <a:cs typeface="Times New Roman Bold" panose="02020503050405090304" charset="0"/>
                      </a:endParaRPr>
                    </a:p>
                  </a:txBody>
                  <a:tcPr marL="63500" marR="63500" marT="76200" marB="762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6350" cap="flat" cmpd="sng">
                      <a:solidFill>
                        <a:srgbClr val="AAAAAA"/>
                      </a:solidFill>
                      <a:prstDash val="solid"/>
                      <a:headEnd type="none" w="med" len="med"/>
                      <a:tailEnd type="none" w="med" len="med"/>
                    </a:lnT>
                    <a:lnB w="12700" cap="flat" cmpd="sng">
                      <a:solidFill>
                        <a:srgbClr val="CCCCCC"/>
                      </a:solidFill>
                      <a:prstDash val="solid"/>
                      <a:headEnd type="none" w="med" len="med"/>
                      <a:tailEnd type="none" w="med" len="med"/>
                    </a:lnB>
                    <a:solidFill>
                      <a:srgbClr val="1F3864"/>
                    </a:solidFill>
                  </a:tcPr>
                </a:tc>
                <a:tc>
                  <a:txBody>
                    <a:bodyPr/>
                    <a:lstStyle/>
                    <a:p>
                      <a:pPr marL="5080" indent="0" algn="ctr">
                        <a:spcBef>
                          <a:spcPct val="0"/>
                        </a:spcBef>
                        <a:spcAft>
                          <a:spcPct val="0"/>
                        </a:spcAft>
                      </a:pPr>
                      <a:r>
                        <a:rPr lang="en-US" altLang="zh-CN" sz="1800" b="1">
                          <a:solidFill>
                            <a:srgbClr val="FFFFFF"/>
                          </a:solidFill>
                          <a:latin typeface="Times New Roman Bold" panose="02020503050405090304" charset="0"/>
                          <a:ea typeface="Times New Roman" panose="02020503050405090304"/>
                          <a:cs typeface="Times New Roman Bold" panose="02020503050405090304" charset="0"/>
                        </a:rPr>
                        <a:t>Significant Difference </a:t>
                      </a:r>
                      <a:br>
                        <a:rPr lang="en-US" altLang="zh-CN" sz="1800">
                          <a:latin typeface="Times New Roman Bold" panose="02020503050405090304" charset="0"/>
                          <a:ea typeface="Times New Roman" panose="02020503050405090304"/>
                          <a:cs typeface="Times New Roman Bold" panose="02020503050405090304" charset="0"/>
                        </a:rPr>
                      </a:br>
                      <a:r>
                        <a:rPr lang="en-US" altLang="zh-CN" sz="1800" b="1">
                          <a:solidFill>
                            <a:srgbClr val="FFFFFF"/>
                          </a:solidFill>
                          <a:latin typeface="Times New Roman Bold" panose="02020503050405090304" charset="0"/>
                          <a:ea typeface="Times New Roman" panose="02020503050405090304"/>
                          <a:cs typeface="Times New Roman Bold" panose="02020503050405090304" charset="0"/>
                        </a:rPr>
                        <a:t>(p &lt; .05)</a:t>
                      </a:r>
                      <a:endParaRPr lang="en-US" altLang="zh-CN" sz="1800" b="1">
                        <a:solidFill>
                          <a:srgbClr val="FFFFFF"/>
                        </a:solidFill>
                        <a:latin typeface="Times New Roman Bold" panose="02020503050405090304" charset="0"/>
                        <a:ea typeface="Times New Roman" panose="02020503050405090304"/>
                        <a:cs typeface="Times New Roman Bold" panose="02020503050405090304" charset="0"/>
                      </a:endParaRPr>
                    </a:p>
                  </a:txBody>
                  <a:tcPr marL="63500" marR="63500" marT="76200" marB="76200" anchor="ctr">
                    <a:lnL w="12700" cap="flat" cmpd="sng">
                      <a:solidFill>
                        <a:srgbClr val="CCCCCC"/>
                      </a:solidFill>
                      <a:prstDash val="solid"/>
                      <a:headEnd type="none" w="med" len="med"/>
                      <a:tailEnd type="none" w="med" len="med"/>
                    </a:lnL>
                    <a:lnR w="12700" cap="flat" cmpd="sng">
                      <a:solidFill>
                        <a:srgbClr val="AAAAAA"/>
                      </a:solidFill>
                      <a:prstDash val="solid"/>
                      <a:headEnd type="none" w="med" len="med"/>
                      <a:tailEnd type="none" w="med" len="med"/>
                    </a:lnR>
                    <a:lnT w="6350" cap="flat" cmpd="sng">
                      <a:solidFill>
                        <a:srgbClr val="AAAAAA"/>
                      </a:solidFill>
                      <a:prstDash val="solid"/>
                      <a:headEnd type="none" w="med" len="med"/>
                      <a:tailEnd type="none" w="med" len="med"/>
                    </a:lnT>
                    <a:lnB w="12700" cap="flat" cmpd="sng">
                      <a:solidFill>
                        <a:srgbClr val="CCCCCC"/>
                      </a:solidFill>
                      <a:prstDash val="solid"/>
                      <a:headEnd type="none" w="med" len="med"/>
                      <a:tailEnd type="none" w="med" len="med"/>
                    </a:lnB>
                    <a:solidFill>
                      <a:srgbClr val="1F3864"/>
                    </a:solidFill>
                  </a:tcPr>
                </a:tc>
              </a:tr>
              <a:tr h="1217295">
                <a:tc>
                  <a:txBody>
                    <a:bodyPr/>
                    <a:lstStyle/>
                    <a:p>
                      <a:pPr marL="5080" indent="0" algn="l">
                        <a:spcBef>
                          <a:spcPct val="0"/>
                        </a:spcBef>
                        <a:spcAft>
                          <a:spcPct val="0"/>
                        </a:spcAft>
                      </a:pPr>
                      <a:r>
                        <a:rPr lang="en-US" altLang="zh-CN" sz="1600" b="1">
                          <a:solidFill>
                            <a:srgbClr val="333333"/>
                          </a:solidFill>
                          <a:latin typeface="Times New Roman Bold" panose="02020503050405090304" charset="0"/>
                          <a:ea typeface="Times New Roman" panose="02020503050405090304"/>
                          <a:cs typeface="Times New Roman Bold" panose="02020503050405090304" charset="0"/>
                        </a:rPr>
                        <a:t>Verbal Affection</a:t>
                      </a:r>
                      <a:endParaRPr lang="en-US" altLang="zh-CN" sz="1600" b="1">
                        <a:solidFill>
                          <a:srgbClr val="333333"/>
                        </a:solidFill>
                        <a:latin typeface="Times New Roman Bold" panose="02020503050405090304" charset="0"/>
                        <a:ea typeface="Times New Roman" panose="02020503050405090304"/>
                        <a:cs typeface="Times New Roman Bold" panose="02020503050405090304" charset="0"/>
                      </a:endParaRPr>
                    </a:p>
                  </a:txBody>
                  <a:tcPr marL="76200" marR="76200" marT="63500" marB="63500" anchor="ctr">
                    <a:lnL w="12700" cap="flat" cmpd="sng">
                      <a:solidFill>
                        <a:srgbClr val="AAAAAA"/>
                      </a:solidFill>
                      <a:prstDash val="solid"/>
                      <a:headEnd type="none" w="med" len="med"/>
                      <a:tailEnd type="none" w="med" len="med"/>
                    </a:lnL>
                    <a:lnR w="12700" cap="flat" cmpd="sng">
                      <a:solidFill>
                        <a:srgbClr val="CCCCCC"/>
                      </a:solidFill>
                      <a:prstDash val="solid"/>
                      <a:headEnd type="none" w="med" len="med"/>
                      <a:tailEnd type="none" w="med" len="med"/>
                    </a:lnR>
                    <a:lnT w="12700" cap="flat" cmpd="sng">
                      <a:solidFill>
                        <a:srgbClr val="CCCCCC"/>
                      </a:solidFill>
                      <a:prstDash val="solid"/>
                      <a:headEnd type="none" w="med" len="med"/>
                      <a:tailEnd type="none" w="med" len="med"/>
                    </a:lnT>
                    <a:lnB w="12700" cap="flat" cmpd="sng">
                      <a:solidFill>
                        <a:srgbClr val="CCCCCC"/>
                      </a:solidFill>
                      <a:prstDash val="solid"/>
                      <a:headEnd type="none" w="med" len="med"/>
                      <a:tailEnd type="none" w="med" len="med"/>
                    </a:lnB>
                    <a:solidFill>
                      <a:srgbClr val="F2F5FB"/>
                    </a:solidFill>
                  </a:tcPr>
                </a:tc>
                <a:tc>
                  <a:txBody>
                    <a:bodyPr/>
                    <a:lstStyle/>
                    <a:p>
                      <a:pPr marL="5080" indent="0" algn="ctr">
                        <a:spcBef>
                          <a:spcPct val="0"/>
                        </a:spcBef>
                        <a:spcAft>
                          <a:spcPct val="0"/>
                        </a:spcAft>
                      </a:pPr>
                      <a:r>
                        <a:rPr lang="en-US" altLang="zh-CN" sz="1600" b="1">
                          <a:solidFill>
                            <a:srgbClr val="333333"/>
                          </a:solidFill>
                          <a:latin typeface="Times New Roman Bold" panose="02020503050405090304" charset="0"/>
                          <a:ea typeface="Times New Roman" panose="02020503050405090304"/>
                          <a:cs typeface="Times New Roman Bold" panose="02020503050405090304" charset="0"/>
                        </a:rPr>
                        <a:t>4.15 (0.63)</a:t>
                      </a:r>
                      <a:endParaRPr lang="en-US" altLang="zh-CN" sz="1600" b="1">
                        <a:solidFill>
                          <a:srgbClr val="333333"/>
                        </a:solidFill>
                        <a:latin typeface="Times New Roman Bold" panose="02020503050405090304" charset="0"/>
                        <a:ea typeface="Times New Roman" panose="02020503050405090304"/>
                        <a:cs typeface="Times New Roman Bold" panose="02020503050405090304" charset="0"/>
                      </a:endParaRPr>
                    </a:p>
                  </a:txBody>
                  <a:tcPr marL="76200" marR="76200" marT="63500" marB="635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12700" cap="flat" cmpd="sng">
                      <a:solidFill>
                        <a:srgbClr val="CCCCCC"/>
                      </a:solidFill>
                      <a:prstDash val="solid"/>
                      <a:headEnd type="none" w="med" len="med"/>
                      <a:tailEnd type="none" w="med" len="med"/>
                    </a:lnT>
                    <a:lnB w="12700" cap="flat" cmpd="sng">
                      <a:solidFill>
                        <a:srgbClr val="CCCCCC"/>
                      </a:solidFill>
                      <a:prstDash val="solid"/>
                      <a:headEnd type="none" w="med" len="med"/>
                      <a:tailEnd type="none" w="med" len="med"/>
                    </a:lnB>
                    <a:solidFill>
                      <a:srgbClr val="F2F5FB"/>
                    </a:solidFill>
                  </a:tcPr>
                </a:tc>
                <a:tc>
                  <a:txBody>
                    <a:bodyPr/>
                    <a:lstStyle/>
                    <a:p>
                      <a:pPr marL="5080" indent="0" algn="ctr">
                        <a:spcBef>
                          <a:spcPct val="0"/>
                        </a:spcBef>
                        <a:spcAft>
                          <a:spcPct val="0"/>
                        </a:spcAft>
                      </a:pPr>
                      <a:r>
                        <a:rPr lang="en-US" altLang="zh-CN" sz="1600" b="1">
                          <a:solidFill>
                            <a:srgbClr val="333333"/>
                          </a:solidFill>
                          <a:latin typeface="Times New Roman Bold" panose="02020503050405090304" charset="0"/>
                          <a:ea typeface="Times New Roman" panose="02020503050405090304"/>
                          <a:cs typeface="Times New Roman Bold" panose="02020503050405090304" charset="0"/>
                        </a:rPr>
                        <a:t>4.20 (0.67)</a:t>
                      </a:r>
                      <a:endParaRPr lang="en-US" altLang="zh-CN" sz="1600" b="1">
                        <a:solidFill>
                          <a:srgbClr val="333333"/>
                        </a:solidFill>
                        <a:latin typeface="Times New Roman Bold" panose="02020503050405090304" charset="0"/>
                        <a:ea typeface="Times New Roman" panose="02020503050405090304"/>
                        <a:cs typeface="Times New Roman Bold" panose="02020503050405090304" charset="0"/>
                      </a:endParaRPr>
                    </a:p>
                  </a:txBody>
                  <a:tcPr marL="76200" marR="76200" marT="63500" marB="635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12700" cap="flat" cmpd="sng">
                      <a:solidFill>
                        <a:srgbClr val="CCCCCC"/>
                      </a:solidFill>
                      <a:prstDash val="solid"/>
                      <a:headEnd type="none" w="med" len="med"/>
                      <a:tailEnd type="none" w="med" len="med"/>
                    </a:lnT>
                    <a:lnB w="12700" cap="flat" cmpd="sng">
                      <a:solidFill>
                        <a:srgbClr val="CCCCCC"/>
                      </a:solidFill>
                      <a:prstDash val="solid"/>
                      <a:headEnd type="none" w="med" len="med"/>
                      <a:tailEnd type="none" w="med" len="med"/>
                    </a:lnB>
                    <a:solidFill>
                      <a:srgbClr val="F2F5FB"/>
                    </a:solidFill>
                  </a:tcPr>
                </a:tc>
                <a:tc>
                  <a:txBody>
                    <a:bodyPr/>
                    <a:lstStyle/>
                    <a:p>
                      <a:pPr marL="5080" indent="0" algn="ctr">
                        <a:spcBef>
                          <a:spcPct val="0"/>
                        </a:spcBef>
                        <a:spcAft>
                          <a:spcPct val="0"/>
                        </a:spcAft>
                      </a:pPr>
                      <a:r>
                        <a:rPr lang="en-US" altLang="zh-CN" sz="1600">
                          <a:solidFill>
                            <a:srgbClr val="333333"/>
                          </a:solidFill>
                          <a:latin typeface="Times New Roman Bold" panose="02020503050405090304" charset="0"/>
                          <a:ea typeface="Times New Roman" panose="02020503050405090304"/>
                          <a:cs typeface="Times New Roman Bold" panose="02020503050405090304" charset="0"/>
                        </a:rPr>
                        <a:t>−0.44</a:t>
                      </a:r>
                      <a:endParaRPr lang="en-US" altLang="zh-CN" sz="1600">
                        <a:solidFill>
                          <a:srgbClr val="333333"/>
                        </a:solidFill>
                        <a:latin typeface="Times New Roman Bold" panose="02020503050405090304" charset="0"/>
                        <a:ea typeface="Times New Roman" panose="02020503050405090304"/>
                        <a:cs typeface="Times New Roman Bold" panose="02020503050405090304" charset="0"/>
                      </a:endParaRPr>
                    </a:p>
                  </a:txBody>
                  <a:tcPr marL="76200" marR="76200" marT="63500" marB="635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12700" cap="flat" cmpd="sng">
                      <a:solidFill>
                        <a:srgbClr val="CCCCCC"/>
                      </a:solidFill>
                      <a:prstDash val="solid"/>
                      <a:headEnd type="none" w="med" len="med"/>
                      <a:tailEnd type="none" w="med" len="med"/>
                    </a:lnT>
                    <a:lnB w="12700" cap="flat" cmpd="sng">
                      <a:solidFill>
                        <a:srgbClr val="CCCCCC"/>
                      </a:solidFill>
                      <a:prstDash val="solid"/>
                      <a:headEnd type="none" w="med" len="med"/>
                      <a:tailEnd type="none" w="med" len="med"/>
                    </a:lnB>
                    <a:solidFill>
                      <a:srgbClr val="F2F5FB"/>
                    </a:solidFill>
                  </a:tcPr>
                </a:tc>
                <a:tc>
                  <a:txBody>
                    <a:bodyPr/>
                    <a:lstStyle/>
                    <a:p>
                      <a:pPr marL="5080" indent="0" algn="ctr">
                        <a:spcBef>
                          <a:spcPct val="0"/>
                        </a:spcBef>
                        <a:spcAft>
                          <a:spcPct val="0"/>
                        </a:spcAft>
                      </a:pPr>
                      <a:r>
                        <a:rPr lang="en-US" altLang="zh-CN" sz="1600" b="0">
                          <a:solidFill>
                            <a:srgbClr val="333333"/>
                          </a:solidFill>
                          <a:latin typeface="Times New Roman Bold" panose="02020503050405090304" charset="0"/>
                          <a:ea typeface="Times New Roman" panose="02020503050405090304"/>
                          <a:cs typeface="Times New Roman Bold" panose="02020503050405090304" charset="0"/>
                        </a:rPr>
                        <a:t>.668</a:t>
                      </a:r>
                      <a:endParaRPr lang="en-US" altLang="zh-CN" sz="1600" b="0">
                        <a:solidFill>
                          <a:srgbClr val="333333"/>
                        </a:solidFill>
                        <a:latin typeface="Times New Roman Bold" panose="02020503050405090304" charset="0"/>
                        <a:ea typeface="Times New Roman" panose="02020503050405090304"/>
                        <a:cs typeface="Times New Roman Bold" panose="02020503050405090304" charset="0"/>
                      </a:endParaRPr>
                    </a:p>
                  </a:txBody>
                  <a:tcPr marL="76200" marR="76200" marT="63500" marB="635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12700" cap="flat" cmpd="sng">
                      <a:solidFill>
                        <a:srgbClr val="CCCCCC"/>
                      </a:solidFill>
                      <a:prstDash val="solid"/>
                      <a:headEnd type="none" w="med" len="med"/>
                      <a:tailEnd type="none" w="med" len="med"/>
                    </a:lnT>
                    <a:lnB w="12700" cap="flat" cmpd="sng">
                      <a:solidFill>
                        <a:srgbClr val="CCCCCC"/>
                      </a:solidFill>
                      <a:prstDash val="solid"/>
                      <a:headEnd type="none" w="med" len="med"/>
                      <a:tailEnd type="none" w="med" len="med"/>
                    </a:lnB>
                    <a:solidFill>
                      <a:srgbClr val="F2F5FB"/>
                    </a:solidFill>
                  </a:tcPr>
                </a:tc>
                <a:tc>
                  <a:txBody>
                    <a:bodyPr/>
                    <a:lstStyle/>
                    <a:p>
                      <a:pPr marL="5080" indent="0" algn="ctr">
                        <a:spcBef>
                          <a:spcPct val="0"/>
                        </a:spcBef>
                        <a:spcAft>
                          <a:spcPct val="0"/>
                        </a:spcAft>
                      </a:pPr>
                      <a:r>
                        <a:rPr lang="en-US" altLang="zh-CN" sz="1600" b="0">
                          <a:solidFill>
                            <a:srgbClr val="333333"/>
                          </a:solidFill>
                          <a:latin typeface="Times New Roman Bold" panose="02020503050405090304" charset="0"/>
                          <a:ea typeface="Times New Roman" panose="02020503050405090304"/>
                          <a:cs typeface="Times New Roman Bold" panose="02020503050405090304" charset="0"/>
                        </a:rPr>
                        <a:t>−0.06</a:t>
                      </a:r>
                      <a:endParaRPr lang="en-US" altLang="zh-CN" sz="1600" b="0">
                        <a:solidFill>
                          <a:srgbClr val="333333"/>
                        </a:solidFill>
                        <a:latin typeface="Times New Roman Bold" panose="02020503050405090304" charset="0"/>
                        <a:ea typeface="Times New Roman" panose="02020503050405090304"/>
                        <a:cs typeface="Times New Roman Bold" panose="02020503050405090304" charset="0"/>
                      </a:endParaRPr>
                    </a:p>
                  </a:txBody>
                  <a:tcPr marL="76200" marR="76200" marT="63500" marB="635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12700" cap="flat" cmpd="sng">
                      <a:solidFill>
                        <a:srgbClr val="CCCCCC"/>
                      </a:solidFill>
                      <a:prstDash val="solid"/>
                      <a:headEnd type="none" w="med" len="med"/>
                      <a:tailEnd type="none" w="med" len="med"/>
                    </a:lnT>
                    <a:lnB w="12700" cap="flat" cmpd="sng">
                      <a:solidFill>
                        <a:srgbClr val="CCCCCC"/>
                      </a:solidFill>
                      <a:prstDash val="solid"/>
                      <a:headEnd type="none" w="med" len="med"/>
                      <a:tailEnd type="none" w="med" len="med"/>
                    </a:lnB>
                    <a:solidFill>
                      <a:srgbClr val="F2F5FB"/>
                    </a:solidFill>
                  </a:tcPr>
                </a:tc>
                <a:tc>
                  <a:txBody>
                    <a:bodyPr/>
                    <a:lstStyle/>
                    <a:p>
                      <a:pPr marL="5080" indent="0" algn="ctr">
                        <a:spcBef>
                          <a:spcPct val="0"/>
                        </a:spcBef>
                        <a:spcAft>
                          <a:spcPct val="0"/>
                        </a:spcAft>
                      </a:pPr>
                      <a:r>
                        <a:rPr lang="en-US" altLang="zh-CN" sz="1600" b="1">
                          <a:solidFill>
                            <a:srgbClr val="888888"/>
                          </a:solidFill>
                          <a:latin typeface="Times New Roman Bold" panose="02020503050405090304" charset="0"/>
                          <a:ea typeface="Times New Roman" panose="02020503050405090304"/>
                          <a:cs typeface="Times New Roman Bold" panose="02020503050405090304" charset="0"/>
                        </a:rPr>
                        <a:t>No</a:t>
                      </a:r>
                      <a:endParaRPr lang="en-US" altLang="zh-CN" sz="1600" b="1">
                        <a:solidFill>
                          <a:srgbClr val="888888"/>
                        </a:solidFill>
                        <a:latin typeface="Times New Roman Bold" panose="02020503050405090304" charset="0"/>
                        <a:ea typeface="Times New Roman" panose="02020503050405090304"/>
                        <a:cs typeface="Times New Roman Bold" panose="02020503050405090304" charset="0"/>
                      </a:endParaRPr>
                    </a:p>
                  </a:txBody>
                  <a:tcPr marL="76200" marR="76200" marT="63500" marB="63500" anchor="ctr">
                    <a:lnL w="12700" cap="flat" cmpd="sng">
                      <a:solidFill>
                        <a:srgbClr val="CCCCCC"/>
                      </a:solidFill>
                      <a:prstDash val="solid"/>
                      <a:headEnd type="none" w="med" len="med"/>
                      <a:tailEnd type="none" w="med" len="med"/>
                    </a:lnL>
                    <a:lnR w="12700" cap="flat" cmpd="sng">
                      <a:solidFill>
                        <a:srgbClr val="AAAAAA"/>
                      </a:solidFill>
                      <a:prstDash val="solid"/>
                      <a:headEnd type="none" w="med" len="med"/>
                      <a:tailEnd type="none" w="med" len="med"/>
                    </a:lnR>
                    <a:lnT w="12700" cap="flat" cmpd="sng">
                      <a:solidFill>
                        <a:srgbClr val="CCCCCC"/>
                      </a:solidFill>
                      <a:prstDash val="solid"/>
                      <a:headEnd type="none" w="med" len="med"/>
                      <a:tailEnd type="none" w="med" len="med"/>
                    </a:lnT>
                    <a:lnB w="12700" cap="flat" cmpd="sng">
                      <a:solidFill>
                        <a:srgbClr val="CCCCCC"/>
                      </a:solidFill>
                      <a:prstDash val="solid"/>
                      <a:headEnd type="none" w="med" len="med"/>
                      <a:tailEnd type="none" w="med" len="med"/>
                    </a:lnB>
                    <a:solidFill>
                      <a:srgbClr val="F2F5FB"/>
                    </a:solidFill>
                  </a:tcPr>
                </a:tc>
              </a:tr>
              <a:tr h="1216025">
                <a:tc>
                  <a:txBody>
                    <a:bodyPr/>
                    <a:lstStyle/>
                    <a:p>
                      <a:pPr marL="5080" indent="0" algn="l">
                        <a:spcBef>
                          <a:spcPct val="0"/>
                        </a:spcBef>
                        <a:spcAft>
                          <a:spcPct val="0"/>
                        </a:spcAft>
                      </a:pPr>
                      <a:r>
                        <a:rPr lang="en-US" altLang="zh-CN" sz="1600" b="1">
                          <a:solidFill>
                            <a:srgbClr val="333333"/>
                          </a:solidFill>
                          <a:latin typeface="Times New Roman Bold" panose="02020503050405090304" charset="0"/>
                          <a:ea typeface="Times New Roman" panose="02020503050405090304"/>
                          <a:cs typeface="Times New Roman Bold" panose="02020503050405090304" charset="0"/>
                        </a:rPr>
                        <a:t>Security</a:t>
                      </a:r>
                      <a:endParaRPr lang="en-US" altLang="zh-CN" sz="1600" b="1">
                        <a:solidFill>
                          <a:srgbClr val="333333"/>
                        </a:solidFill>
                        <a:latin typeface="Times New Roman Bold" panose="02020503050405090304" charset="0"/>
                        <a:ea typeface="Times New Roman" panose="02020503050405090304"/>
                        <a:cs typeface="Times New Roman Bold" panose="02020503050405090304" charset="0"/>
                      </a:endParaRPr>
                    </a:p>
                  </a:txBody>
                  <a:tcPr marL="76200" marR="76200" marT="63500" marB="63500" anchor="ctr">
                    <a:lnL w="12700" cap="flat" cmpd="sng">
                      <a:solidFill>
                        <a:srgbClr val="AAAAAA"/>
                      </a:solidFill>
                      <a:prstDash val="solid"/>
                      <a:headEnd type="none" w="med" len="med"/>
                      <a:tailEnd type="none" w="med" len="med"/>
                    </a:lnL>
                    <a:lnR w="12700" cap="flat" cmpd="sng">
                      <a:solidFill>
                        <a:srgbClr val="CCCCCC"/>
                      </a:solidFill>
                      <a:prstDash val="solid"/>
                      <a:headEnd type="none" w="med" len="med"/>
                      <a:tailEnd type="none" w="med" len="med"/>
                    </a:lnR>
                    <a:lnT w="12700" cap="flat" cmpd="sng">
                      <a:solidFill>
                        <a:srgbClr val="CCCCCC"/>
                      </a:solidFill>
                      <a:prstDash val="solid"/>
                      <a:headEnd type="none" w="med" len="med"/>
                      <a:tailEnd type="none" w="med" len="med"/>
                    </a:lnT>
                    <a:lnB w="12700" cap="flat" cmpd="sng">
                      <a:solidFill>
                        <a:srgbClr val="CCCCCC"/>
                      </a:solidFill>
                      <a:prstDash val="solid"/>
                      <a:headEnd type="none" w="med" len="med"/>
                      <a:tailEnd type="none" w="med" len="med"/>
                    </a:lnB>
                    <a:solidFill>
                      <a:srgbClr val="FFFFFF"/>
                    </a:solidFill>
                  </a:tcPr>
                </a:tc>
                <a:tc>
                  <a:txBody>
                    <a:bodyPr/>
                    <a:lstStyle/>
                    <a:p>
                      <a:pPr marL="5080" indent="0" algn="ctr">
                        <a:spcBef>
                          <a:spcPct val="0"/>
                        </a:spcBef>
                        <a:spcAft>
                          <a:spcPct val="0"/>
                        </a:spcAft>
                      </a:pPr>
                      <a:r>
                        <a:rPr lang="en-US" altLang="zh-CN" sz="1600" b="1">
                          <a:solidFill>
                            <a:srgbClr val="333333"/>
                          </a:solidFill>
                          <a:latin typeface="Times New Roman Bold" panose="02020503050405090304" charset="0"/>
                          <a:ea typeface="Times New Roman" panose="02020503050405090304"/>
                          <a:cs typeface="Times New Roman Bold" panose="02020503050405090304" charset="0"/>
                        </a:rPr>
                        <a:t>4.31 (0.49)</a:t>
                      </a:r>
                      <a:endParaRPr lang="en-US" altLang="zh-CN" sz="1600" b="1">
                        <a:solidFill>
                          <a:srgbClr val="333333"/>
                        </a:solidFill>
                        <a:latin typeface="Times New Roman Bold" panose="02020503050405090304" charset="0"/>
                        <a:ea typeface="Times New Roman" panose="02020503050405090304"/>
                        <a:cs typeface="Times New Roman Bold" panose="02020503050405090304" charset="0"/>
                      </a:endParaRPr>
                    </a:p>
                  </a:txBody>
                  <a:tcPr marL="76200" marR="76200" marT="63500" marB="635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12700" cap="flat" cmpd="sng">
                      <a:solidFill>
                        <a:srgbClr val="CCCCCC"/>
                      </a:solidFill>
                      <a:prstDash val="solid"/>
                      <a:headEnd type="none" w="med" len="med"/>
                      <a:tailEnd type="none" w="med" len="med"/>
                    </a:lnT>
                    <a:lnB w="12700" cap="flat" cmpd="sng">
                      <a:solidFill>
                        <a:srgbClr val="CCCCCC"/>
                      </a:solidFill>
                      <a:prstDash val="solid"/>
                      <a:headEnd type="none" w="med" len="med"/>
                      <a:tailEnd type="none" w="med" len="med"/>
                    </a:lnB>
                    <a:solidFill>
                      <a:srgbClr val="FFFFFF"/>
                    </a:solidFill>
                  </a:tcPr>
                </a:tc>
                <a:tc>
                  <a:txBody>
                    <a:bodyPr/>
                    <a:lstStyle/>
                    <a:p>
                      <a:pPr marL="5080" indent="0" algn="ctr">
                        <a:spcBef>
                          <a:spcPct val="0"/>
                        </a:spcBef>
                        <a:spcAft>
                          <a:spcPct val="0"/>
                        </a:spcAft>
                      </a:pPr>
                      <a:r>
                        <a:rPr lang="en-US" altLang="zh-CN" sz="1600" b="1">
                          <a:solidFill>
                            <a:srgbClr val="333333"/>
                          </a:solidFill>
                          <a:latin typeface="Times New Roman Bold" panose="02020503050405090304" charset="0"/>
                          <a:ea typeface="Times New Roman" panose="02020503050405090304"/>
                          <a:cs typeface="Times New Roman Bold" panose="02020503050405090304" charset="0"/>
                        </a:rPr>
                        <a:t>4.09 (0.69)</a:t>
                      </a:r>
                      <a:endParaRPr lang="en-US" altLang="zh-CN" sz="1600" b="1">
                        <a:solidFill>
                          <a:srgbClr val="333333"/>
                        </a:solidFill>
                        <a:latin typeface="Times New Roman Bold" panose="02020503050405090304" charset="0"/>
                        <a:ea typeface="Times New Roman" panose="02020503050405090304"/>
                        <a:cs typeface="Times New Roman Bold" panose="02020503050405090304" charset="0"/>
                      </a:endParaRPr>
                    </a:p>
                  </a:txBody>
                  <a:tcPr marL="76200" marR="76200" marT="63500" marB="635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12700" cap="flat" cmpd="sng">
                      <a:solidFill>
                        <a:srgbClr val="CCCCCC"/>
                      </a:solidFill>
                      <a:prstDash val="solid"/>
                      <a:headEnd type="none" w="med" len="med"/>
                      <a:tailEnd type="none" w="med" len="med"/>
                    </a:lnT>
                    <a:lnB w="12700" cap="flat" cmpd="sng">
                      <a:solidFill>
                        <a:srgbClr val="CCCCCC"/>
                      </a:solidFill>
                      <a:prstDash val="solid"/>
                      <a:headEnd type="none" w="med" len="med"/>
                      <a:tailEnd type="none" w="med" len="med"/>
                    </a:lnB>
                    <a:solidFill>
                      <a:srgbClr val="FFFFFF"/>
                    </a:solidFill>
                  </a:tcPr>
                </a:tc>
                <a:tc>
                  <a:txBody>
                    <a:bodyPr/>
                    <a:lstStyle/>
                    <a:p>
                      <a:pPr marL="5080" indent="0" algn="ctr">
                        <a:spcBef>
                          <a:spcPct val="0"/>
                        </a:spcBef>
                        <a:spcAft>
                          <a:spcPct val="0"/>
                        </a:spcAft>
                      </a:pPr>
                      <a:r>
                        <a:rPr lang="en-US" altLang="zh-CN" sz="1600">
                          <a:solidFill>
                            <a:srgbClr val="333333"/>
                          </a:solidFill>
                          <a:latin typeface="Times New Roman Bold" panose="02020503050405090304" charset="0"/>
                          <a:ea typeface="Times New Roman" panose="02020503050405090304"/>
                          <a:cs typeface="Times New Roman Bold" panose="02020503050405090304" charset="0"/>
                        </a:rPr>
                        <a:t>2.31</a:t>
                      </a:r>
                      <a:endParaRPr lang="en-US" altLang="zh-CN" sz="1600">
                        <a:solidFill>
                          <a:srgbClr val="333333"/>
                        </a:solidFill>
                        <a:latin typeface="Times New Roman Bold" panose="02020503050405090304" charset="0"/>
                        <a:ea typeface="Times New Roman" panose="02020503050405090304"/>
                        <a:cs typeface="Times New Roman Bold" panose="02020503050405090304" charset="0"/>
                      </a:endParaRPr>
                    </a:p>
                  </a:txBody>
                  <a:tcPr marL="76200" marR="76200" marT="63500" marB="635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12700" cap="flat" cmpd="sng">
                      <a:solidFill>
                        <a:srgbClr val="CCCCCC"/>
                      </a:solidFill>
                      <a:prstDash val="solid"/>
                      <a:headEnd type="none" w="med" len="med"/>
                      <a:tailEnd type="none" w="med" len="med"/>
                    </a:lnT>
                    <a:lnB w="12700" cap="flat" cmpd="sng">
                      <a:solidFill>
                        <a:srgbClr val="CCCCCC"/>
                      </a:solidFill>
                      <a:prstDash val="solid"/>
                      <a:headEnd type="none" w="med" len="med"/>
                      <a:tailEnd type="none" w="med" len="med"/>
                    </a:lnB>
                    <a:solidFill>
                      <a:srgbClr val="FFFFFF"/>
                    </a:solidFill>
                  </a:tcPr>
                </a:tc>
                <a:tc>
                  <a:txBody>
                    <a:bodyPr/>
                    <a:lstStyle/>
                    <a:p>
                      <a:pPr marL="5080" indent="0" algn="ctr">
                        <a:spcBef>
                          <a:spcPct val="0"/>
                        </a:spcBef>
                        <a:spcAft>
                          <a:spcPct val="0"/>
                        </a:spcAft>
                      </a:pPr>
                      <a:r>
                        <a:rPr lang="en-US" altLang="zh-CN" sz="1600" b="1">
                          <a:solidFill>
                            <a:srgbClr val="333333"/>
                          </a:solidFill>
                          <a:latin typeface="Times New Roman Bold" panose="02020503050405090304" charset="0"/>
                          <a:ea typeface="Times New Roman" panose="02020503050405090304"/>
                          <a:cs typeface="Times New Roman Bold" panose="02020503050405090304" charset="0"/>
                        </a:rPr>
                        <a:t>.011*</a:t>
                      </a:r>
                      <a:endParaRPr lang="en-US" altLang="zh-CN" sz="1600" b="1">
                        <a:solidFill>
                          <a:srgbClr val="333333"/>
                        </a:solidFill>
                        <a:latin typeface="Times New Roman Bold" panose="02020503050405090304" charset="0"/>
                        <a:ea typeface="Times New Roman" panose="02020503050405090304"/>
                        <a:cs typeface="Times New Roman Bold" panose="02020503050405090304" charset="0"/>
                      </a:endParaRPr>
                    </a:p>
                  </a:txBody>
                  <a:tcPr marL="76200" marR="76200" marT="63500" marB="635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12700" cap="flat" cmpd="sng">
                      <a:solidFill>
                        <a:srgbClr val="CCCCCC"/>
                      </a:solidFill>
                      <a:prstDash val="solid"/>
                      <a:headEnd type="none" w="med" len="med"/>
                      <a:tailEnd type="none" w="med" len="med"/>
                    </a:lnT>
                    <a:lnB w="12700" cap="flat" cmpd="sng">
                      <a:solidFill>
                        <a:srgbClr val="CCCCCC"/>
                      </a:solidFill>
                      <a:prstDash val="solid"/>
                      <a:headEnd type="none" w="med" len="med"/>
                      <a:tailEnd type="none" w="med" len="med"/>
                    </a:lnB>
                    <a:solidFill>
                      <a:srgbClr val="FFFFFF"/>
                    </a:solidFill>
                  </a:tcPr>
                </a:tc>
                <a:tc>
                  <a:txBody>
                    <a:bodyPr/>
                    <a:lstStyle/>
                    <a:p>
                      <a:pPr marL="5080" indent="0" algn="ctr">
                        <a:spcBef>
                          <a:spcPct val="0"/>
                        </a:spcBef>
                        <a:spcAft>
                          <a:spcPct val="0"/>
                        </a:spcAft>
                      </a:pPr>
                      <a:r>
                        <a:rPr lang="en-US" altLang="zh-CN" sz="1600" b="1">
                          <a:solidFill>
                            <a:srgbClr val="333333"/>
                          </a:solidFill>
                          <a:latin typeface="Times New Roman Bold" panose="02020503050405090304" charset="0"/>
                          <a:ea typeface="Times New Roman" panose="02020503050405090304"/>
                          <a:cs typeface="Times New Roman Bold" panose="02020503050405090304" charset="0"/>
                        </a:rPr>
                        <a:t>0.34</a:t>
                      </a:r>
                      <a:endParaRPr lang="en-US" altLang="zh-CN" sz="1600" b="1">
                        <a:solidFill>
                          <a:srgbClr val="333333"/>
                        </a:solidFill>
                        <a:latin typeface="Times New Roman Bold" panose="02020503050405090304" charset="0"/>
                        <a:ea typeface="Times New Roman" panose="02020503050405090304"/>
                        <a:cs typeface="Times New Roman Bold" panose="02020503050405090304" charset="0"/>
                      </a:endParaRPr>
                    </a:p>
                  </a:txBody>
                  <a:tcPr marL="76200" marR="76200" marT="63500" marB="635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12700" cap="flat" cmpd="sng">
                      <a:solidFill>
                        <a:srgbClr val="CCCCCC"/>
                      </a:solidFill>
                      <a:prstDash val="solid"/>
                      <a:headEnd type="none" w="med" len="med"/>
                      <a:tailEnd type="none" w="med" len="med"/>
                    </a:lnT>
                    <a:lnB w="12700" cap="flat" cmpd="sng">
                      <a:solidFill>
                        <a:srgbClr val="CCCCCC"/>
                      </a:solidFill>
                      <a:prstDash val="solid"/>
                      <a:headEnd type="none" w="med" len="med"/>
                      <a:tailEnd type="none" w="med" len="med"/>
                    </a:lnB>
                    <a:solidFill>
                      <a:srgbClr val="FFFFFF"/>
                    </a:solidFill>
                  </a:tcPr>
                </a:tc>
                <a:tc>
                  <a:txBody>
                    <a:bodyPr/>
                    <a:lstStyle/>
                    <a:p>
                      <a:pPr marL="5080" indent="0" algn="ctr">
                        <a:spcBef>
                          <a:spcPct val="0"/>
                        </a:spcBef>
                        <a:spcAft>
                          <a:spcPct val="0"/>
                        </a:spcAft>
                      </a:pPr>
                      <a:r>
                        <a:rPr lang="en-US" altLang="zh-CN" sz="1600" b="1">
                          <a:solidFill>
                            <a:srgbClr val="2E7D4F"/>
                          </a:solidFill>
                          <a:latin typeface="Times New Roman Bold" panose="02020503050405090304" charset="0"/>
                          <a:ea typeface="Times New Roman" panose="02020503050405090304"/>
                          <a:cs typeface="Times New Roman Bold" panose="02020503050405090304" charset="0"/>
                        </a:rPr>
                        <a:t>Yes</a:t>
                      </a:r>
                      <a:endParaRPr lang="en-US" altLang="zh-CN" sz="1600" b="1">
                        <a:solidFill>
                          <a:srgbClr val="2E7D4F"/>
                        </a:solidFill>
                        <a:latin typeface="Times New Roman Bold" panose="02020503050405090304" charset="0"/>
                        <a:ea typeface="Times New Roman" panose="02020503050405090304"/>
                        <a:cs typeface="Times New Roman Bold" panose="02020503050405090304" charset="0"/>
                      </a:endParaRPr>
                    </a:p>
                  </a:txBody>
                  <a:tcPr marL="76200" marR="76200" marT="63500" marB="63500" anchor="ctr">
                    <a:lnL w="12700" cap="flat" cmpd="sng">
                      <a:solidFill>
                        <a:srgbClr val="CCCCCC"/>
                      </a:solidFill>
                      <a:prstDash val="solid"/>
                      <a:headEnd type="none" w="med" len="med"/>
                      <a:tailEnd type="none" w="med" len="med"/>
                    </a:lnL>
                    <a:lnR w="12700" cap="flat" cmpd="sng">
                      <a:solidFill>
                        <a:srgbClr val="AAAAAA"/>
                      </a:solidFill>
                      <a:prstDash val="solid"/>
                      <a:headEnd type="none" w="med" len="med"/>
                      <a:tailEnd type="none" w="med" len="med"/>
                    </a:lnR>
                    <a:lnT w="12700" cap="flat" cmpd="sng">
                      <a:solidFill>
                        <a:srgbClr val="CCCCCC"/>
                      </a:solidFill>
                      <a:prstDash val="solid"/>
                      <a:headEnd type="none" w="med" len="med"/>
                      <a:tailEnd type="none" w="med" len="med"/>
                    </a:lnT>
                    <a:lnB w="12700" cap="flat" cmpd="sng">
                      <a:solidFill>
                        <a:srgbClr val="CCCCCC"/>
                      </a:solidFill>
                      <a:prstDash val="solid"/>
                      <a:headEnd type="none" w="med" len="med"/>
                      <a:tailEnd type="none" w="med" len="med"/>
                    </a:lnB>
                    <a:solidFill>
                      <a:srgbClr val="E3F3E8"/>
                    </a:solidFill>
                  </a:tcPr>
                </a:tc>
              </a:tr>
              <a:tr h="1217295">
                <a:tc>
                  <a:txBody>
                    <a:bodyPr/>
                    <a:lstStyle/>
                    <a:p>
                      <a:pPr marL="5080" indent="0" algn="l">
                        <a:spcBef>
                          <a:spcPct val="0"/>
                        </a:spcBef>
                        <a:spcAft>
                          <a:spcPct val="0"/>
                        </a:spcAft>
                      </a:pPr>
                      <a:r>
                        <a:rPr lang="en-US" altLang="zh-CN" sz="1600" b="1" dirty="0">
                          <a:solidFill>
                            <a:srgbClr val="333333"/>
                          </a:solidFill>
                          <a:latin typeface="Times New Roman Bold" panose="02020503050405090304" charset="0"/>
                          <a:ea typeface="Times New Roman" panose="02020503050405090304"/>
                          <a:cs typeface="Times New Roman Bold" panose="02020503050405090304" charset="0"/>
                        </a:rPr>
                        <a:t>Caregiving &amp; Affect</a:t>
                      </a:r>
                      <a:endParaRPr lang="en-US" altLang="zh-CN" sz="1600" b="1" dirty="0">
                        <a:solidFill>
                          <a:srgbClr val="333333"/>
                        </a:solidFill>
                        <a:latin typeface="Times New Roman Bold" panose="02020503050405090304" charset="0"/>
                        <a:ea typeface="Times New Roman" panose="02020503050405090304"/>
                        <a:cs typeface="Times New Roman Bold" panose="02020503050405090304" charset="0"/>
                      </a:endParaRPr>
                    </a:p>
                  </a:txBody>
                  <a:tcPr marL="76200" marR="76200" marT="63500" marB="63500" anchor="ctr">
                    <a:lnL w="12700" cap="flat" cmpd="sng">
                      <a:solidFill>
                        <a:srgbClr val="AAAAAA"/>
                      </a:solidFill>
                      <a:prstDash val="solid"/>
                      <a:headEnd type="none" w="med" len="med"/>
                      <a:tailEnd type="none" w="med" len="med"/>
                    </a:lnL>
                    <a:lnR w="12700" cap="flat" cmpd="sng">
                      <a:solidFill>
                        <a:srgbClr val="CCCCCC"/>
                      </a:solidFill>
                      <a:prstDash val="solid"/>
                      <a:headEnd type="none" w="med" len="med"/>
                      <a:tailEnd type="none" w="med" len="med"/>
                    </a:lnR>
                    <a:lnT w="12700" cap="flat" cmpd="sng">
                      <a:solidFill>
                        <a:srgbClr val="CCCCCC"/>
                      </a:solidFill>
                      <a:prstDash val="solid"/>
                      <a:headEnd type="none" w="med" len="med"/>
                      <a:tailEnd type="none" w="med" len="med"/>
                    </a:lnT>
                    <a:lnB w="12700" cap="flat" cmpd="sng">
                      <a:solidFill>
                        <a:srgbClr val="AAAAAA"/>
                      </a:solidFill>
                      <a:prstDash val="solid"/>
                      <a:headEnd type="none" w="med" len="med"/>
                      <a:tailEnd type="none" w="med" len="med"/>
                    </a:lnB>
                    <a:solidFill>
                      <a:srgbClr val="F2F5FB"/>
                    </a:solidFill>
                  </a:tcPr>
                </a:tc>
                <a:tc>
                  <a:txBody>
                    <a:bodyPr/>
                    <a:lstStyle/>
                    <a:p>
                      <a:pPr marL="5080" indent="0" algn="ctr">
                        <a:spcBef>
                          <a:spcPct val="0"/>
                        </a:spcBef>
                        <a:spcAft>
                          <a:spcPct val="0"/>
                        </a:spcAft>
                      </a:pPr>
                      <a:r>
                        <a:rPr lang="en-US" altLang="zh-CN" sz="1600" b="1">
                          <a:solidFill>
                            <a:srgbClr val="333333"/>
                          </a:solidFill>
                          <a:latin typeface="Times New Roman Bold" panose="02020503050405090304" charset="0"/>
                          <a:ea typeface="Times New Roman" panose="02020503050405090304"/>
                          <a:cs typeface="Times New Roman Bold" panose="02020503050405090304" charset="0"/>
                        </a:rPr>
                        <a:t>4.22 (0.54)</a:t>
                      </a:r>
                      <a:endParaRPr lang="en-US" altLang="zh-CN" sz="1600" b="1">
                        <a:solidFill>
                          <a:srgbClr val="333333"/>
                        </a:solidFill>
                        <a:latin typeface="Times New Roman Bold" panose="02020503050405090304" charset="0"/>
                        <a:ea typeface="Times New Roman" panose="02020503050405090304"/>
                        <a:cs typeface="Times New Roman Bold" panose="02020503050405090304" charset="0"/>
                      </a:endParaRPr>
                    </a:p>
                  </a:txBody>
                  <a:tcPr marL="76200" marR="76200" marT="63500" marB="635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12700" cap="flat" cmpd="sng">
                      <a:solidFill>
                        <a:srgbClr val="CCCCCC"/>
                      </a:solidFill>
                      <a:prstDash val="solid"/>
                      <a:headEnd type="none" w="med" len="med"/>
                      <a:tailEnd type="none" w="med" len="med"/>
                    </a:lnT>
                    <a:lnB w="12700" cap="flat" cmpd="sng">
                      <a:solidFill>
                        <a:srgbClr val="AAAAAA"/>
                      </a:solidFill>
                      <a:prstDash val="solid"/>
                      <a:headEnd type="none" w="med" len="med"/>
                      <a:tailEnd type="none" w="med" len="med"/>
                    </a:lnB>
                    <a:solidFill>
                      <a:srgbClr val="F2F5FB"/>
                    </a:solidFill>
                  </a:tcPr>
                </a:tc>
                <a:tc>
                  <a:txBody>
                    <a:bodyPr/>
                    <a:lstStyle/>
                    <a:p>
                      <a:pPr marL="5080" indent="0" algn="ctr">
                        <a:spcBef>
                          <a:spcPct val="0"/>
                        </a:spcBef>
                        <a:spcAft>
                          <a:spcPct val="0"/>
                        </a:spcAft>
                      </a:pPr>
                      <a:r>
                        <a:rPr lang="en-US" altLang="zh-CN" sz="1600" b="1">
                          <a:solidFill>
                            <a:srgbClr val="333333"/>
                          </a:solidFill>
                          <a:latin typeface="Times New Roman Bold" panose="02020503050405090304" charset="0"/>
                          <a:ea typeface="Times New Roman" panose="02020503050405090304"/>
                          <a:cs typeface="Times New Roman Bold" panose="02020503050405090304" charset="0"/>
                        </a:rPr>
                        <a:t>4.26 (0.51)</a:t>
                      </a:r>
                      <a:endParaRPr lang="en-US" altLang="zh-CN" sz="1600" b="1">
                        <a:solidFill>
                          <a:srgbClr val="333333"/>
                        </a:solidFill>
                        <a:latin typeface="Times New Roman Bold" panose="02020503050405090304" charset="0"/>
                        <a:ea typeface="Times New Roman" panose="02020503050405090304"/>
                        <a:cs typeface="Times New Roman Bold" panose="02020503050405090304" charset="0"/>
                      </a:endParaRPr>
                    </a:p>
                  </a:txBody>
                  <a:tcPr marL="76200" marR="76200" marT="63500" marB="635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12700" cap="flat" cmpd="sng">
                      <a:solidFill>
                        <a:srgbClr val="CCCCCC"/>
                      </a:solidFill>
                      <a:prstDash val="solid"/>
                      <a:headEnd type="none" w="med" len="med"/>
                      <a:tailEnd type="none" w="med" len="med"/>
                    </a:lnT>
                    <a:lnB w="12700" cap="flat" cmpd="sng">
                      <a:solidFill>
                        <a:srgbClr val="AAAAAA"/>
                      </a:solidFill>
                      <a:prstDash val="solid"/>
                      <a:headEnd type="none" w="med" len="med"/>
                      <a:tailEnd type="none" w="med" len="med"/>
                    </a:lnB>
                    <a:solidFill>
                      <a:srgbClr val="F2F5FB"/>
                    </a:solidFill>
                  </a:tcPr>
                </a:tc>
                <a:tc>
                  <a:txBody>
                    <a:bodyPr/>
                    <a:lstStyle/>
                    <a:p>
                      <a:pPr marL="5080" indent="0" algn="ctr">
                        <a:spcBef>
                          <a:spcPct val="0"/>
                        </a:spcBef>
                        <a:spcAft>
                          <a:spcPct val="0"/>
                        </a:spcAft>
                      </a:pPr>
                      <a:r>
                        <a:rPr lang="en-US" altLang="zh-CN" sz="1600">
                          <a:solidFill>
                            <a:srgbClr val="333333"/>
                          </a:solidFill>
                          <a:latin typeface="Times New Roman Bold" panose="02020503050405090304" charset="0"/>
                          <a:ea typeface="Times New Roman" panose="02020503050405090304"/>
                          <a:cs typeface="Times New Roman Bold" panose="02020503050405090304" charset="0"/>
                        </a:rPr>
                        <a:t>−0.59</a:t>
                      </a:r>
                      <a:endParaRPr lang="en-US" altLang="zh-CN" sz="1600">
                        <a:solidFill>
                          <a:srgbClr val="333333"/>
                        </a:solidFill>
                        <a:latin typeface="Times New Roman Bold" panose="02020503050405090304" charset="0"/>
                        <a:ea typeface="Times New Roman" panose="02020503050405090304"/>
                        <a:cs typeface="Times New Roman Bold" panose="02020503050405090304" charset="0"/>
                      </a:endParaRPr>
                    </a:p>
                  </a:txBody>
                  <a:tcPr marL="76200" marR="76200" marT="63500" marB="635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12700" cap="flat" cmpd="sng">
                      <a:solidFill>
                        <a:srgbClr val="CCCCCC"/>
                      </a:solidFill>
                      <a:prstDash val="solid"/>
                      <a:headEnd type="none" w="med" len="med"/>
                      <a:tailEnd type="none" w="med" len="med"/>
                    </a:lnT>
                    <a:lnB w="12700" cap="flat" cmpd="sng">
                      <a:solidFill>
                        <a:srgbClr val="AAAAAA"/>
                      </a:solidFill>
                      <a:prstDash val="solid"/>
                      <a:headEnd type="none" w="med" len="med"/>
                      <a:tailEnd type="none" w="med" len="med"/>
                    </a:lnB>
                    <a:solidFill>
                      <a:srgbClr val="F2F5FB"/>
                    </a:solidFill>
                  </a:tcPr>
                </a:tc>
                <a:tc>
                  <a:txBody>
                    <a:bodyPr/>
                    <a:lstStyle/>
                    <a:p>
                      <a:pPr marL="5080" indent="0" algn="ctr">
                        <a:spcBef>
                          <a:spcPct val="0"/>
                        </a:spcBef>
                        <a:spcAft>
                          <a:spcPct val="0"/>
                        </a:spcAft>
                      </a:pPr>
                      <a:r>
                        <a:rPr lang="en-US" altLang="zh-CN" sz="1600" b="0">
                          <a:solidFill>
                            <a:srgbClr val="333333"/>
                          </a:solidFill>
                          <a:latin typeface="Times New Roman Bold" panose="02020503050405090304" charset="0"/>
                          <a:ea typeface="Times New Roman" panose="02020503050405090304"/>
                          <a:cs typeface="Times New Roman Bold" panose="02020503050405090304" charset="0"/>
                        </a:rPr>
                        <a:t>.279</a:t>
                      </a:r>
                      <a:endParaRPr lang="en-US" altLang="zh-CN" sz="1600" b="0">
                        <a:solidFill>
                          <a:srgbClr val="333333"/>
                        </a:solidFill>
                        <a:latin typeface="Times New Roman Bold" panose="02020503050405090304" charset="0"/>
                        <a:ea typeface="Times New Roman" panose="02020503050405090304"/>
                        <a:cs typeface="Times New Roman Bold" panose="02020503050405090304" charset="0"/>
                      </a:endParaRPr>
                    </a:p>
                  </a:txBody>
                  <a:tcPr marL="76200" marR="76200" marT="63500" marB="635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12700" cap="flat" cmpd="sng">
                      <a:solidFill>
                        <a:srgbClr val="CCCCCC"/>
                      </a:solidFill>
                      <a:prstDash val="solid"/>
                      <a:headEnd type="none" w="med" len="med"/>
                      <a:tailEnd type="none" w="med" len="med"/>
                    </a:lnT>
                    <a:lnB w="12700" cap="flat" cmpd="sng">
                      <a:solidFill>
                        <a:srgbClr val="AAAAAA"/>
                      </a:solidFill>
                      <a:prstDash val="solid"/>
                      <a:headEnd type="none" w="med" len="med"/>
                      <a:tailEnd type="none" w="med" len="med"/>
                    </a:lnB>
                    <a:solidFill>
                      <a:srgbClr val="F2F5FB"/>
                    </a:solidFill>
                  </a:tcPr>
                </a:tc>
                <a:tc>
                  <a:txBody>
                    <a:bodyPr/>
                    <a:lstStyle/>
                    <a:p>
                      <a:pPr marL="5080" indent="0" algn="ctr">
                        <a:spcBef>
                          <a:spcPct val="0"/>
                        </a:spcBef>
                        <a:spcAft>
                          <a:spcPct val="0"/>
                        </a:spcAft>
                      </a:pPr>
                      <a:r>
                        <a:rPr lang="en-US" altLang="zh-CN" sz="1600" b="0">
                          <a:solidFill>
                            <a:srgbClr val="333333"/>
                          </a:solidFill>
                          <a:latin typeface="Times New Roman Bold" panose="02020503050405090304" charset="0"/>
                          <a:ea typeface="Times New Roman" panose="02020503050405090304"/>
                          <a:cs typeface="Times New Roman Bold" panose="02020503050405090304" charset="0"/>
                        </a:rPr>
                        <a:t>−0.09</a:t>
                      </a:r>
                      <a:endParaRPr lang="en-US" altLang="zh-CN" sz="1600" b="0">
                        <a:solidFill>
                          <a:srgbClr val="333333"/>
                        </a:solidFill>
                        <a:latin typeface="Times New Roman Bold" panose="02020503050405090304" charset="0"/>
                        <a:ea typeface="Times New Roman" panose="02020503050405090304"/>
                        <a:cs typeface="Times New Roman Bold" panose="02020503050405090304" charset="0"/>
                      </a:endParaRPr>
                    </a:p>
                  </a:txBody>
                  <a:tcPr marL="76200" marR="76200" marT="63500" marB="635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12700" cap="flat" cmpd="sng">
                      <a:solidFill>
                        <a:srgbClr val="CCCCCC"/>
                      </a:solidFill>
                      <a:prstDash val="solid"/>
                      <a:headEnd type="none" w="med" len="med"/>
                      <a:tailEnd type="none" w="med" len="med"/>
                    </a:lnT>
                    <a:lnB w="12700" cap="flat" cmpd="sng">
                      <a:solidFill>
                        <a:srgbClr val="AAAAAA"/>
                      </a:solidFill>
                      <a:prstDash val="solid"/>
                      <a:headEnd type="none" w="med" len="med"/>
                      <a:tailEnd type="none" w="med" len="med"/>
                    </a:lnB>
                    <a:solidFill>
                      <a:srgbClr val="F2F5FB"/>
                    </a:solidFill>
                  </a:tcPr>
                </a:tc>
                <a:tc>
                  <a:txBody>
                    <a:bodyPr/>
                    <a:lstStyle/>
                    <a:p>
                      <a:pPr marL="5080" indent="0" algn="ctr">
                        <a:spcBef>
                          <a:spcPct val="0"/>
                        </a:spcBef>
                        <a:spcAft>
                          <a:spcPct val="0"/>
                        </a:spcAft>
                      </a:pPr>
                      <a:r>
                        <a:rPr lang="en-US" altLang="zh-CN" sz="1600" b="1" dirty="0">
                          <a:solidFill>
                            <a:srgbClr val="888888"/>
                          </a:solidFill>
                          <a:latin typeface="Times New Roman Bold" panose="02020503050405090304" charset="0"/>
                          <a:ea typeface="Times New Roman" panose="02020503050405090304"/>
                          <a:cs typeface="Times New Roman Bold" panose="02020503050405090304" charset="0"/>
                        </a:rPr>
                        <a:t>No</a:t>
                      </a:r>
                      <a:endParaRPr lang="en-US" altLang="zh-CN" sz="1600" b="1" dirty="0">
                        <a:solidFill>
                          <a:srgbClr val="888888"/>
                        </a:solidFill>
                        <a:latin typeface="Times New Roman Bold" panose="02020503050405090304" charset="0"/>
                        <a:ea typeface="Times New Roman" panose="02020503050405090304"/>
                        <a:cs typeface="Times New Roman Bold" panose="02020503050405090304" charset="0"/>
                      </a:endParaRPr>
                    </a:p>
                  </a:txBody>
                  <a:tcPr marL="76200" marR="76200" marT="63500" marB="63500" anchor="ctr">
                    <a:lnL w="12700" cap="flat" cmpd="sng">
                      <a:solidFill>
                        <a:srgbClr val="CCCCCC"/>
                      </a:solidFill>
                      <a:prstDash val="solid"/>
                      <a:headEnd type="none" w="med" len="med"/>
                      <a:tailEnd type="none" w="med" len="med"/>
                    </a:lnL>
                    <a:lnR w="12700" cap="flat" cmpd="sng">
                      <a:solidFill>
                        <a:srgbClr val="AAAAAA"/>
                      </a:solidFill>
                      <a:prstDash val="solid"/>
                      <a:headEnd type="none" w="med" len="med"/>
                      <a:tailEnd type="none" w="med" len="med"/>
                    </a:lnR>
                    <a:lnT w="12700" cap="flat" cmpd="sng">
                      <a:solidFill>
                        <a:srgbClr val="CCCCCC"/>
                      </a:solidFill>
                      <a:prstDash val="solid"/>
                      <a:headEnd type="none" w="med" len="med"/>
                      <a:tailEnd type="none" w="med" len="med"/>
                    </a:lnT>
                    <a:lnB w="12700" cap="flat" cmpd="sng">
                      <a:solidFill>
                        <a:srgbClr val="AAAAAA"/>
                      </a:solidFill>
                      <a:prstDash val="solid"/>
                      <a:headEnd type="none" w="med" len="med"/>
                      <a:tailEnd type="none" w="med" len="med"/>
                    </a:lnB>
                    <a:solidFill>
                      <a:srgbClr val="F2F5FB"/>
                    </a:solidFill>
                  </a:tcPr>
                </a:tc>
              </a:tr>
            </a:tbl>
          </a:graphicData>
        </a:graphic>
      </p:graphicFrame>
      <p:graphicFrame>
        <p:nvGraphicFramePr>
          <p:cNvPr id="6" name="表格 5"/>
          <p:cNvGraphicFramePr/>
          <p:nvPr/>
        </p:nvGraphicFramePr>
        <p:xfrm>
          <a:off x="22647910" y="7907655"/>
          <a:ext cx="9144635" cy="3938270"/>
        </p:xfrm>
        <a:graphic>
          <a:graphicData uri="http://schemas.openxmlformats.org/drawingml/2006/table">
            <a:tbl>
              <a:tblPr/>
              <a:tblGrid>
                <a:gridCol w="3454400"/>
                <a:gridCol w="914400"/>
                <a:gridCol w="1524635"/>
                <a:gridCol w="3251200"/>
              </a:tblGrid>
              <a:tr h="699135">
                <a:tc>
                  <a:txBody>
                    <a:bodyPr/>
                    <a:lstStyle/>
                    <a:p>
                      <a:pPr marL="63500" indent="0" algn="l">
                        <a:spcBef>
                          <a:spcPct val="0"/>
                        </a:spcBef>
                        <a:spcAft>
                          <a:spcPct val="0"/>
                        </a:spcAft>
                      </a:pPr>
                      <a:r>
                        <a:rPr lang="en-US" altLang="zh-CN" sz="1800" b="1">
                          <a:solidFill>
                            <a:srgbClr val="FFFFFF"/>
                          </a:solidFill>
                          <a:latin typeface="Calibri" panose="020F0502020204030204"/>
                          <a:ea typeface="Calibri" panose="020F0502020204030204"/>
                        </a:rPr>
                        <a:t>Variable</a:t>
                      </a:r>
                      <a:endParaRPr lang="en-US" altLang="zh-CN" sz="1800" b="1">
                        <a:solidFill>
                          <a:srgbClr val="FFFFFF"/>
                        </a:solidFill>
                        <a:latin typeface="Calibri" panose="020F0502020204030204"/>
                        <a:ea typeface="Calibri" panose="020F0502020204030204"/>
                      </a:endParaRPr>
                    </a:p>
                  </a:txBody>
                  <a:tcPr marL="63500" marR="63500" marT="76200" marB="76200" anchor="ctr">
                    <a:lnL w="12700" cap="flat" cmpd="sng">
                      <a:solidFill>
                        <a:srgbClr val="AAAAAA"/>
                      </a:solidFill>
                      <a:prstDash val="solid"/>
                      <a:headEnd type="none" w="med" len="med"/>
                      <a:tailEnd type="none" w="med" len="med"/>
                    </a:lnL>
                    <a:lnR w="12700" cap="flat" cmpd="sng">
                      <a:solidFill>
                        <a:srgbClr val="CCCCCC"/>
                      </a:solidFill>
                      <a:prstDash val="solid"/>
                      <a:headEnd type="none" w="med" len="med"/>
                      <a:tailEnd type="none" w="med" len="med"/>
                    </a:lnR>
                    <a:lnT w="6350" cap="flat" cmpd="sng">
                      <a:solidFill>
                        <a:srgbClr val="AAAAAA"/>
                      </a:solidFill>
                      <a:prstDash val="solid"/>
                      <a:headEnd type="none" w="med" len="med"/>
                      <a:tailEnd type="none" w="med" len="med"/>
                    </a:lnT>
                    <a:lnB w="3175" cap="flat" cmpd="sng">
                      <a:solidFill>
                        <a:srgbClr val="CCCCCC"/>
                      </a:solidFill>
                      <a:prstDash val="solid"/>
                      <a:headEnd type="none" w="med" len="med"/>
                      <a:tailEnd type="none" w="med" len="med"/>
                    </a:lnB>
                    <a:solidFill>
                      <a:srgbClr val="1F3864"/>
                    </a:solidFill>
                  </a:tcPr>
                </a:tc>
                <a:tc>
                  <a:txBody>
                    <a:bodyPr/>
                    <a:lstStyle/>
                    <a:p>
                      <a:pPr marL="63500" indent="0" algn="ctr">
                        <a:spcBef>
                          <a:spcPct val="0"/>
                        </a:spcBef>
                        <a:spcAft>
                          <a:spcPct val="0"/>
                        </a:spcAft>
                      </a:pPr>
                      <a:r>
                        <a:rPr lang="en-US" altLang="zh-CN" sz="1800" b="1" i="1">
                          <a:solidFill>
                            <a:srgbClr val="FFFFFF"/>
                          </a:solidFill>
                          <a:latin typeface="Calibri" panose="020F0502020204030204"/>
                          <a:ea typeface="Calibri" panose="020F0502020204030204"/>
                        </a:rPr>
                        <a:t>r</a:t>
                      </a:r>
                      <a:endParaRPr lang="en-US" altLang="zh-CN" sz="1800" b="1" i="1">
                        <a:solidFill>
                          <a:srgbClr val="FFFFFF"/>
                        </a:solidFill>
                        <a:latin typeface="Calibri" panose="020F0502020204030204"/>
                        <a:ea typeface="Calibri" panose="020F0502020204030204"/>
                      </a:endParaRPr>
                    </a:p>
                  </a:txBody>
                  <a:tcPr marL="63500" marR="63500" marT="76200" marB="762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6350" cap="flat" cmpd="sng">
                      <a:solidFill>
                        <a:srgbClr val="AAAAAA"/>
                      </a:solidFill>
                      <a:prstDash val="solid"/>
                      <a:headEnd type="none" w="med" len="med"/>
                      <a:tailEnd type="none" w="med" len="med"/>
                    </a:lnT>
                    <a:lnB w="3175" cap="flat" cmpd="sng">
                      <a:solidFill>
                        <a:srgbClr val="CCCCCC"/>
                      </a:solidFill>
                      <a:prstDash val="solid"/>
                      <a:headEnd type="none" w="med" len="med"/>
                      <a:tailEnd type="none" w="med" len="med"/>
                    </a:lnB>
                    <a:solidFill>
                      <a:srgbClr val="1F3864"/>
                    </a:solidFill>
                  </a:tcPr>
                </a:tc>
                <a:tc>
                  <a:txBody>
                    <a:bodyPr/>
                    <a:lstStyle/>
                    <a:p>
                      <a:pPr marL="63500" indent="0" algn="ctr">
                        <a:spcBef>
                          <a:spcPct val="0"/>
                        </a:spcBef>
                        <a:spcAft>
                          <a:spcPct val="0"/>
                        </a:spcAft>
                      </a:pPr>
                      <a:r>
                        <a:rPr lang="en-US" altLang="zh-CN" sz="1800" b="1" i="1">
                          <a:solidFill>
                            <a:srgbClr val="FFFFFF"/>
                          </a:solidFill>
                          <a:latin typeface="Calibri" panose="020F0502020204030204"/>
                          <a:ea typeface="Calibri" panose="020F0502020204030204"/>
                        </a:rPr>
                        <a:t>p</a:t>
                      </a:r>
                      <a:endParaRPr lang="en-US" altLang="zh-CN" sz="1800" b="1" i="1">
                        <a:solidFill>
                          <a:srgbClr val="FFFFFF"/>
                        </a:solidFill>
                        <a:latin typeface="Calibri" panose="020F0502020204030204"/>
                        <a:ea typeface="Calibri" panose="020F0502020204030204"/>
                      </a:endParaRPr>
                    </a:p>
                  </a:txBody>
                  <a:tcPr marL="63500" marR="63500" marT="76200" marB="762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6350" cap="flat" cmpd="sng">
                      <a:solidFill>
                        <a:srgbClr val="AAAAAA"/>
                      </a:solidFill>
                      <a:prstDash val="solid"/>
                      <a:headEnd type="none" w="med" len="med"/>
                      <a:tailEnd type="none" w="med" len="med"/>
                    </a:lnT>
                    <a:lnB w="3175" cap="flat" cmpd="sng">
                      <a:solidFill>
                        <a:srgbClr val="CCCCCC"/>
                      </a:solidFill>
                      <a:prstDash val="solid"/>
                      <a:headEnd type="none" w="med" len="med"/>
                      <a:tailEnd type="none" w="med" len="med"/>
                    </a:lnB>
                    <a:solidFill>
                      <a:srgbClr val="1F3864"/>
                    </a:solidFill>
                  </a:tcPr>
                </a:tc>
                <a:tc>
                  <a:txBody>
                    <a:bodyPr/>
                    <a:lstStyle/>
                    <a:p>
                      <a:pPr marL="63500" indent="0" algn="l">
                        <a:spcBef>
                          <a:spcPct val="0"/>
                        </a:spcBef>
                        <a:spcAft>
                          <a:spcPct val="0"/>
                        </a:spcAft>
                      </a:pPr>
                      <a:r>
                        <a:rPr lang="en-US" altLang="zh-CN" sz="1800" b="1">
                          <a:solidFill>
                            <a:srgbClr val="FFFFFF"/>
                          </a:solidFill>
                          <a:latin typeface="Calibri" panose="020F0502020204030204"/>
                          <a:ea typeface="Calibri" panose="020F0502020204030204"/>
                        </a:rPr>
                        <a:t>Interpretation</a:t>
                      </a:r>
                      <a:endParaRPr lang="en-US" altLang="zh-CN" sz="1800" b="1">
                        <a:solidFill>
                          <a:srgbClr val="FFFFFF"/>
                        </a:solidFill>
                        <a:latin typeface="Calibri" panose="020F0502020204030204"/>
                        <a:ea typeface="Calibri" panose="020F0502020204030204"/>
                      </a:endParaRPr>
                    </a:p>
                  </a:txBody>
                  <a:tcPr marL="63500" marR="63500" marT="76200" marB="76200" anchor="ctr">
                    <a:lnL w="12700" cap="flat" cmpd="sng">
                      <a:solidFill>
                        <a:srgbClr val="CCCCCC"/>
                      </a:solidFill>
                      <a:prstDash val="solid"/>
                      <a:headEnd type="none" w="med" len="med"/>
                      <a:tailEnd type="none" w="med" len="med"/>
                    </a:lnL>
                    <a:lnR w="6350" cap="flat" cmpd="sng">
                      <a:solidFill>
                        <a:srgbClr val="AAAAAA"/>
                      </a:solidFill>
                      <a:prstDash val="solid"/>
                      <a:headEnd type="none" w="med" len="med"/>
                      <a:tailEnd type="none" w="med" len="med"/>
                    </a:lnR>
                    <a:lnT w="6350" cap="flat" cmpd="sng">
                      <a:solidFill>
                        <a:srgbClr val="AAAAAA"/>
                      </a:solidFill>
                      <a:prstDash val="solid"/>
                      <a:headEnd type="none" w="med" len="med"/>
                      <a:tailEnd type="none" w="med" len="med"/>
                    </a:lnT>
                    <a:lnB w="3175" cap="flat" cmpd="sng">
                      <a:solidFill>
                        <a:srgbClr val="CCCCCC"/>
                      </a:solidFill>
                      <a:prstDash val="solid"/>
                      <a:headEnd type="none" w="med" len="med"/>
                      <a:tailEnd type="none" w="med" len="med"/>
                    </a:lnB>
                    <a:solidFill>
                      <a:srgbClr val="1F3864"/>
                    </a:solidFill>
                  </a:tcPr>
                </a:tc>
              </a:tr>
              <a:tr h="641350">
                <a:tc>
                  <a:txBody>
                    <a:bodyPr/>
                    <a:lstStyle/>
                    <a:p>
                      <a:pPr marL="76200" indent="0" algn="l">
                        <a:spcBef>
                          <a:spcPct val="0"/>
                        </a:spcBef>
                        <a:spcAft>
                          <a:spcPct val="0"/>
                        </a:spcAft>
                      </a:pPr>
                      <a:r>
                        <a:rPr lang="en-US" altLang="zh-CN" sz="1600" b="1">
                          <a:solidFill>
                            <a:srgbClr val="333333"/>
                          </a:solidFill>
                          <a:latin typeface="Calibri" panose="020F0502020204030204"/>
                          <a:ea typeface="Calibri" panose="020F0502020204030204"/>
                        </a:rPr>
                        <a:t>Romantic Idealization (V6)</a:t>
                      </a:r>
                      <a:endParaRPr lang="en-US" altLang="zh-CN" sz="1600" b="1">
                        <a:solidFill>
                          <a:srgbClr val="333333"/>
                        </a:solidFill>
                        <a:latin typeface="Calibri" panose="020F0502020204030204"/>
                        <a:ea typeface="Calibri" panose="020F0502020204030204"/>
                      </a:endParaRPr>
                    </a:p>
                  </a:txBody>
                  <a:tcPr marL="76200" marR="76200" marT="63500" marB="63500" anchor="ctr">
                    <a:lnL w="12700" cap="flat" cmpd="sng">
                      <a:solidFill>
                        <a:srgbClr val="AAAAAA"/>
                      </a:solidFill>
                      <a:prstDash val="solid"/>
                      <a:headEnd type="none" w="med" len="med"/>
                      <a:tailEnd type="none" w="med" len="med"/>
                    </a:lnL>
                    <a:lnR w="12700" cap="flat" cmpd="sng">
                      <a:solidFill>
                        <a:srgbClr val="CCCCCC"/>
                      </a:solidFill>
                      <a:prstDash val="solid"/>
                      <a:headEnd type="none" w="med" len="med"/>
                      <a:tailEnd type="none" w="med" len="med"/>
                    </a:lnR>
                    <a:lnT w="3175" cap="flat" cmpd="sng">
                      <a:solidFill>
                        <a:srgbClr val="CCCCCC"/>
                      </a:solidFill>
                      <a:prstDash val="solid"/>
                      <a:headEnd type="none" w="med" len="med"/>
                      <a:tailEnd type="none" w="med" len="med"/>
                    </a:lnT>
                    <a:lnB w="3175" cap="flat" cmpd="sng">
                      <a:solidFill>
                        <a:srgbClr val="CCCCCC"/>
                      </a:solidFill>
                      <a:prstDash val="solid"/>
                      <a:headEnd type="none" w="med" len="med"/>
                      <a:tailEnd type="none" w="med" len="med"/>
                    </a:lnB>
                    <a:solidFill>
                      <a:srgbClr val="F2F5FB"/>
                    </a:solidFill>
                  </a:tcPr>
                </a:tc>
                <a:tc>
                  <a:txBody>
                    <a:bodyPr/>
                    <a:lstStyle/>
                    <a:p>
                      <a:pPr marL="76200" indent="0" algn="ctr">
                        <a:spcBef>
                          <a:spcPct val="0"/>
                        </a:spcBef>
                        <a:spcAft>
                          <a:spcPct val="0"/>
                        </a:spcAft>
                      </a:pPr>
                      <a:r>
                        <a:rPr lang="en-US" altLang="zh-CN" sz="1600" b="1">
                          <a:solidFill>
                            <a:srgbClr val="333333"/>
                          </a:solidFill>
                          <a:latin typeface="Calibri" panose="020F0502020204030204"/>
                          <a:ea typeface="Calibri" panose="020F0502020204030204"/>
                        </a:rPr>
                        <a:t>.595</a:t>
                      </a:r>
                      <a:endParaRPr lang="en-US" altLang="zh-CN" sz="1600" b="1">
                        <a:solidFill>
                          <a:srgbClr val="333333"/>
                        </a:solidFill>
                        <a:latin typeface="Calibri" panose="020F0502020204030204"/>
                        <a:ea typeface="Calibri" panose="020F0502020204030204"/>
                      </a:endParaRPr>
                    </a:p>
                  </a:txBody>
                  <a:tcPr marL="76200" marR="76200" marT="63500" marB="635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3175" cap="flat" cmpd="sng">
                      <a:solidFill>
                        <a:srgbClr val="CCCCCC"/>
                      </a:solidFill>
                      <a:prstDash val="solid"/>
                      <a:headEnd type="none" w="med" len="med"/>
                      <a:tailEnd type="none" w="med" len="med"/>
                    </a:lnT>
                    <a:lnB w="3175" cap="flat" cmpd="sng">
                      <a:solidFill>
                        <a:srgbClr val="CCCCCC"/>
                      </a:solidFill>
                      <a:prstDash val="solid"/>
                      <a:headEnd type="none" w="med" len="med"/>
                      <a:tailEnd type="none" w="med" len="med"/>
                    </a:lnB>
                    <a:solidFill>
                      <a:srgbClr val="F2F5FB"/>
                    </a:solidFill>
                  </a:tcPr>
                </a:tc>
                <a:tc>
                  <a:txBody>
                    <a:bodyPr/>
                    <a:lstStyle/>
                    <a:p>
                      <a:pPr marL="76200" indent="0" algn="ctr">
                        <a:spcBef>
                          <a:spcPct val="0"/>
                        </a:spcBef>
                        <a:spcAft>
                          <a:spcPct val="0"/>
                        </a:spcAft>
                      </a:pPr>
                      <a:r>
                        <a:rPr lang="en-US" altLang="zh-CN" sz="1600" b="1">
                          <a:solidFill>
                            <a:srgbClr val="333333"/>
                          </a:solidFill>
                          <a:latin typeface="Calibri" panose="020F0502020204030204"/>
                          <a:ea typeface="Calibri" panose="020F0502020204030204"/>
                        </a:rPr>
                        <a:t>&lt; .001***</a:t>
                      </a:r>
                      <a:endParaRPr lang="en-US" altLang="zh-CN" sz="1600" b="1">
                        <a:solidFill>
                          <a:srgbClr val="333333"/>
                        </a:solidFill>
                        <a:latin typeface="Calibri" panose="020F0502020204030204"/>
                        <a:ea typeface="Calibri" panose="020F0502020204030204"/>
                      </a:endParaRPr>
                    </a:p>
                  </a:txBody>
                  <a:tcPr marL="76200" marR="76200" marT="63500" marB="635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3175" cap="flat" cmpd="sng">
                      <a:solidFill>
                        <a:srgbClr val="CCCCCC"/>
                      </a:solidFill>
                      <a:prstDash val="solid"/>
                      <a:headEnd type="none" w="med" len="med"/>
                      <a:tailEnd type="none" w="med" len="med"/>
                    </a:lnT>
                    <a:lnB w="3175" cap="flat" cmpd="sng">
                      <a:solidFill>
                        <a:srgbClr val="CCCCCC"/>
                      </a:solidFill>
                      <a:prstDash val="solid"/>
                      <a:headEnd type="none" w="med" len="med"/>
                      <a:tailEnd type="none" w="med" len="med"/>
                    </a:lnB>
                    <a:solidFill>
                      <a:srgbClr val="F2F5FB"/>
                    </a:solidFill>
                  </a:tcPr>
                </a:tc>
                <a:tc>
                  <a:txBody>
                    <a:bodyPr/>
                    <a:lstStyle/>
                    <a:p>
                      <a:pPr marL="76200" indent="0" algn="l">
                        <a:spcBef>
                          <a:spcPct val="0"/>
                        </a:spcBef>
                        <a:spcAft>
                          <a:spcPct val="0"/>
                        </a:spcAft>
                      </a:pPr>
                      <a:r>
                        <a:rPr lang="en-US" altLang="zh-CN" sz="1600" b="1">
                          <a:solidFill>
                            <a:srgbClr val="2E7D4F"/>
                          </a:solidFill>
                          <a:latin typeface="Calibri" panose="020F0502020204030204"/>
                          <a:ea typeface="Calibri" panose="020F0502020204030204"/>
                        </a:rPr>
                        <a:t>Moderate-to-strong positive</a:t>
                      </a:r>
                      <a:endParaRPr lang="en-US" altLang="zh-CN" sz="1600" b="1">
                        <a:solidFill>
                          <a:srgbClr val="2E7D4F"/>
                        </a:solidFill>
                        <a:latin typeface="Calibri" panose="020F0502020204030204"/>
                        <a:ea typeface="Calibri" panose="020F0502020204030204"/>
                      </a:endParaRPr>
                    </a:p>
                  </a:txBody>
                  <a:tcPr marL="76200" marR="76200" marT="63500" marB="63500" anchor="ctr">
                    <a:lnL w="12700" cap="flat" cmpd="sng">
                      <a:solidFill>
                        <a:srgbClr val="CCCCCC"/>
                      </a:solidFill>
                      <a:prstDash val="solid"/>
                      <a:headEnd type="none" w="med" len="med"/>
                      <a:tailEnd type="none" w="med" len="med"/>
                    </a:lnL>
                    <a:lnR w="6350" cap="flat" cmpd="sng">
                      <a:solidFill>
                        <a:srgbClr val="AAAAAA"/>
                      </a:solidFill>
                      <a:prstDash val="solid"/>
                      <a:headEnd type="none" w="med" len="med"/>
                      <a:tailEnd type="none" w="med" len="med"/>
                    </a:lnR>
                    <a:lnT w="3175" cap="flat" cmpd="sng">
                      <a:solidFill>
                        <a:srgbClr val="CCCCCC"/>
                      </a:solidFill>
                      <a:prstDash val="solid"/>
                      <a:headEnd type="none" w="med" len="med"/>
                      <a:tailEnd type="none" w="med" len="med"/>
                    </a:lnT>
                    <a:lnB w="3175" cap="flat" cmpd="sng">
                      <a:solidFill>
                        <a:srgbClr val="CCCCCC"/>
                      </a:solidFill>
                      <a:prstDash val="solid"/>
                      <a:headEnd type="none" w="med" len="med"/>
                      <a:tailEnd type="none" w="med" len="med"/>
                    </a:lnB>
                    <a:solidFill>
                      <a:srgbClr val="E3F3E8"/>
                    </a:solidFill>
                  </a:tcPr>
                </a:tc>
              </a:tr>
              <a:tr h="674370">
                <a:tc>
                  <a:txBody>
                    <a:bodyPr/>
                    <a:lstStyle/>
                    <a:p>
                      <a:pPr marL="76200" indent="0" algn="l">
                        <a:spcBef>
                          <a:spcPct val="0"/>
                        </a:spcBef>
                        <a:spcAft>
                          <a:spcPct val="0"/>
                        </a:spcAft>
                      </a:pPr>
                      <a:r>
                        <a:rPr lang="en-US" altLang="zh-CN" sz="1600" b="1">
                          <a:solidFill>
                            <a:srgbClr val="333333"/>
                          </a:solidFill>
                          <a:latin typeface="Calibri" panose="020F0502020204030204"/>
                          <a:ea typeface="Calibri" panose="020F0502020204030204"/>
                        </a:rPr>
                        <a:t>Conflict / Risk Avoidance (V7)</a:t>
                      </a:r>
                      <a:endParaRPr lang="en-US" altLang="zh-CN" sz="1600" b="1">
                        <a:solidFill>
                          <a:srgbClr val="333333"/>
                        </a:solidFill>
                        <a:latin typeface="Calibri" panose="020F0502020204030204"/>
                        <a:ea typeface="Calibri" panose="020F0502020204030204"/>
                      </a:endParaRPr>
                    </a:p>
                  </a:txBody>
                  <a:tcPr marL="76200" marR="76200" marT="63500" marB="63500" anchor="ctr">
                    <a:lnL w="12700" cap="flat" cmpd="sng">
                      <a:solidFill>
                        <a:srgbClr val="AAAAAA"/>
                      </a:solidFill>
                      <a:prstDash val="solid"/>
                      <a:headEnd type="none" w="med" len="med"/>
                      <a:tailEnd type="none" w="med" len="med"/>
                    </a:lnL>
                    <a:lnR w="12700" cap="flat" cmpd="sng">
                      <a:solidFill>
                        <a:srgbClr val="CCCCCC"/>
                      </a:solidFill>
                      <a:prstDash val="solid"/>
                      <a:headEnd type="none" w="med" len="med"/>
                      <a:tailEnd type="none" w="med" len="med"/>
                    </a:lnR>
                    <a:lnT w="3175" cap="flat" cmpd="sng">
                      <a:solidFill>
                        <a:srgbClr val="CCCCCC"/>
                      </a:solidFill>
                      <a:prstDash val="solid"/>
                      <a:headEnd type="none" w="med" len="med"/>
                      <a:tailEnd type="none" w="med" len="med"/>
                    </a:lnT>
                    <a:lnB w="3175" cap="flat" cmpd="sng">
                      <a:solidFill>
                        <a:srgbClr val="CCCCCC"/>
                      </a:solidFill>
                      <a:prstDash val="solid"/>
                      <a:headEnd type="none" w="med" len="med"/>
                      <a:tailEnd type="none" w="med" len="med"/>
                    </a:lnB>
                    <a:solidFill>
                      <a:srgbClr val="FFFFFF"/>
                    </a:solidFill>
                  </a:tcPr>
                </a:tc>
                <a:tc>
                  <a:txBody>
                    <a:bodyPr/>
                    <a:lstStyle/>
                    <a:p>
                      <a:pPr marL="76200" indent="0" algn="ctr">
                        <a:spcBef>
                          <a:spcPct val="0"/>
                        </a:spcBef>
                        <a:spcAft>
                          <a:spcPct val="0"/>
                        </a:spcAft>
                      </a:pPr>
                      <a:r>
                        <a:rPr lang="en-US" altLang="zh-CN" sz="1600" b="1">
                          <a:solidFill>
                            <a:srgbClr val="333333"/>
                          </a:solidFill>
                          <a:latin typeface="Calibri" panose="020F0502020204030204"/>
                          <a:ea typeface="Calibri" panose="020F0502020204030204"/>
                        </a:rPr>
                        <a:t>.385</a:t>
                      </a:r>
                      <a:endParaRPr lang="en-US" altLang="zh-CN" sz="1600" b="1">
                        <a:solidFill>
                          <a:srgbClr val="333333"/>
                        </a:solidFill>
                        <a:latin typeface="Calibri" panose="020F0502020204030204"/>
                        <a:ea typeface="Calibri" panose="020F0502020204030204"/>
                      </a:endParaRPr>
                    </a:p>
                  </a:txBody>
                  <a:tcPr marL="76200" marR="76200" marT="63500" marB="635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3175" cap="flat" cmpd="sng">
                      <a:solidFill>
                        <a:srgbClr val="CCCCCC"/>
                      </a:solidFill>
                      <a:prstDash val="solid"/>
                      <a:headEnd type="none" w="med" len="med"/>
                      <a:tailEnd type="none" w="med" len="med"/>
                    </a:lnT>
                    <a:lnB w="3175" cap="flat" cmpd="sng">
                      <a:solidFill>
                        <a:srgbClr val="CCCCCC"/>
                      </a:solidFill>
                      <a:prstDash val="solid"/>
                      <a:headEnd type="none" w="med" len="med"/>
                      <a:tailEnd type="none" w="med" len="med"/>
                    </a:lnB>
                    <a:solidFill>
                      <a:srgbClr val="FFFFFF"/>
                    </a:solidFill>
                  </a:tcPr>
                </a:tc>
                <a:tc>
                  <a:txBody>
                    <a:bodyPr/>
                    <a:lstStyle/>
                    <a:p>
                      <a:pPr marL="76200" indent="0" algn="ctr">
                        <a:spcBef>
                          <a:spcPct val="0"/>
                        </a:spcBef>
                        <a:spcAft>
                          <a:spcPct val="0"/>
                        </a:spcAft>
                      </a:pPr>
                      <a:r>
                        <a:rPr lang="en-US" altLang="zh-CN" sz="1600" b="1">
                          <a:solidFill>
                            <a:srgbClr val="333333"/>
                          </a:solidFill>
                          <a:latin typeface="Calibri" panose="020F0502020204030204"/>
                          <a:ea typeface="Calibri" panose="020F0502020204030204"/>
                        </a:rPr>
                        <a:t>&lt; .001***</a:t>
                      </a:r>
                      <a:endParaRPr lang="en-US" altLang="zh-CN" sz="1600" b="1">
                        <a:solidFill>
                          <a:srgbClr val="333333"/>
                        </a:solidFill>
                        <a:latin typeface="Calibri" panose="020F0502020204030204"/>
                        <a:ea typeface="Calibri" panose="020F0502020204030204"/>
                      </a:endParaRPr>
                    </a:p>
                  </a:txBody>
                  <a:tcPr marL="76200" marR="76200" marT="63500" marB="635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3175" cap="flat" cmpd="sng">
                      <a:solidFill>
                        <a:srgbClr val="CCCCCC"/>
                      </a:solidFill>
                      <a:prstDash val="solid"/>
                      <a:headEnd type="none" w="med" len="med"/>
                      <a:tailEnd type="none" w="med" len="med"/>
                    </a:lnT>
                    <a:lnB w="3175" cap="flat" cmpd="sng">
                      <a:solidFill>
                        <a:srgbClr val="CCCCCC"/>
                      </a:solidFill>
                      <a:prstDash val="solid"/>
                      <a:headEnd type="none" w="med" len="med"/>
                      <a:tailEnd type="none" w="med" len="med"/>
                    </a:lnB>
                    <a:solidFill>
                      <a:srgbClr val="FFFFFF"/>
                    </a:solidFill>
                  </a:tcPr>
                </a:tc>
                <a:tc>
                  <a:txBody>
                    <a:bodyPr/>
                    <a:lstStyle/>
                    <a:p>
                      <a:pPr marL="76200" indent="0" algn="l">
                        <a:spcBef>
                          <a:spcPct val="0"/>
                        </a:spcBef>
                        <a:spcAft>
                          <a:spcPct val="0"/>
                        </a:spcAft>
                      </a:pPr>
                      <a:r>
                        <a:rPr lang="en-US" altLang="zh-CN" sz="1600" b="1">
                          <a:solidFill>
                            <a:srgbClr val="2E7D4F"/>
                          </a:solidFill>
                          <a:latin typeface="Calibri" panose="020F0502020204030204"/>
                          <a:ea typeface="Calibri" panose="020F0502020204030204"/>
                        </a:rPr>
                        <a:t>Moderate positive</a:t>
                      </a:r>
                      <a:endParaRPr lang="en-US" altLang="zh-CN" sz="1600" b="1">
                        <a:solidFill>
                          <a:srgbClr val="2E7D4F"/>
                        </a:solidFill>
                        <a:latin typeface="Calibri" panose="020F0502020204030204"/>
                        <a:ea typeface="Calibri" panose="020F0502020204030204"/>
                      </a:endParaRPr>
                    </a:p>
                  </a:txBody>
                  <a:tcPr marL="76200" marR="76200" marT="63500" marB="63500" anchor="ctr">
                    <a:lnL w="12700" cap="flat" cmpd="sng">
                      <a:solidFill>
                        <a:srgbClr val="CCCCCC"/>
                      </a:solidFill>
                      <a:prstDash val="solid"/>
                      <a:headEnd type="none" w="med" len="med"/>
                      <a:tailEnd type="none" w="med" len="med"/>
                    </a:lnL>
                    <a:lnR w="6350" cap="flat" cmpd="sng">
                      <a:solidFill>
                        <a:srgbClr val="AAAAAA"/>
                      </a:solidFill>
                      <a:prstDash val="solid"/>
                      <a:headEnd type="none" w="med" len="med"/>
                      <a:tailEnd type="none" w="med" len="med"/>
                    </a:lnR>
                    <a:lnT w="3175" cap="flat" cmpd="sng">
                      <a:solidFill>
                        <a:srgbClr val="CCCCCC"/>
                      </a:solidFill>
                      <a:prstDash val="solid"/>
                      <a:headEnd type="none" w="med" len="med"/>
                      <a:tailEnd type="none" w="med" len="med"/>
                    </a:lnT>
                    <a:lnB w="3175" cap="flat" cmpd="sng">
                      <a:solidFill>
                        <a:srgbClr val="CCCCCC"/>
                      </a:solidFill>
                      <a:prstDash val="solid"/>
                      <a:headEnd type="none" w="med" len="med"/>
                      <a:tailEnd type="none" w="med" len="med"/>
                    </a:lnB>
                    <a:solidFill>
                      <a:srgbClr val="E3F3E8"/>
                    </a:solidFill>
                  </a:tcPr>
                </a:tc>
              </a:tr>
              <a:tr h="641350">
                <a:tc>
                  <a:txBody>
                    <a:bodyPr/>
                    <a:lstStyle/>
                    <a:p>
                      <a:pPr marL="76200" indent="0" algn="l">
                        <a:spcBef>
                          <a:spcPct val="0"/>
                        </a:spcBef>
                        <a:spcAft>
                          <a:spcPct val="0"/>
                        </a:spcAft>
                      </a:pPr>
                      <a:r>
                        <a:rPr lang="en-US" altLang="zh-CN" sz="1600" b="1">
                          <a:solidFill>
                            <a:srgbClr val="333333"/>
                          </a:solidFill>
                          <a:latin typeface="Calibri" panose="020F0502020204030204"/>
                          <a:ea typeface="Calibri" panose="020F0502020204030204"/>
                        </a:rPr>
                        <a:t>Imaginative Involvement (V8)</a:t>
                      </a:r>
                      <a:endParaRPr lang="en-US" altLang="zh-CN" sz="1600" b="1">
                        <a:solidFill>
                          <a:srgbClr val="333333"/>
                        </a:solidFill>
                        <a:latin typeface="Calibri" panose="020F0502020204030204"/>
                        <a:ea typeface="Calibri" panose="020F0502020204030204"/>
                      </a:endParaRPr>
                    </a:p>
                  </a:txBody>
                  <a:tcPr marL="76200" marR="76200" marT="63500" marB="63500" anchor="ctr">
                    <a:lnL w="12700" cap="flat" cmpd="sng">
                      <a:solidFill>
                        <a:srgbClr val="AAAAAA"/>
                      </a:solidFill>
                      <a:prstDash val="solid"/>
                      <a:headEnd type="none" w="med" len="med"/>
                      <a:tailEnd type="none" w="med" len="med"/>
                    </a:lnL>
                    <a:lnR w="12700" cap="flat" cmpd="sng">
                      <a:solidFill>
                        <a:srgbClr val="CCCCCC"/>
                      </a:solidFill>
                      <a:prstDash val="solid"/>
                      <a:headEnd type="none" w="med" len="med"/>
                      <a:tailEnd type="none" w="med" len="med"/>
                    </a:lnR>
                    <a:lnT w="3175" cap="flat" cmpd="sng">
                      <a:solidFill>
                        <a:srgbClr val="CCCCCC"/>
                      </a:solidFill>
                      <a:prstDash val="solid"/>
                      <a:headEnd type="none" w="med" len="med"/>
                      <a:tailEnd type="none" w="med" len="med"/>
                    </a:lnT>
                    <a:lnB w="3175" cap="flat" cmpd="sng">
                      <a:solidFill>
                        <a:srgbClr val="CCCCCC"/>
                      </a:solidFill>
                      <a:prstDash val="solid"/>
                      <a:headEnd type="none" w="med" len="med"/>
                      <a:tailEnd type="none" w="med" len="med"/>
                    </a:lnB>
                    <a:solidFill>
                      <a:srgbClr val="F2F5FB"/>
                    </a:solidFill>
                  </a:tcPr>
                </a:tc>
                <a:tc>
                  <a:txBody>
                    <a:bodyPr/>
                    <a:lstStyle/>
                    <a:p>
                      <a:pPr marL="76200" indent="0" algn="ctr">
                        <a:spcBef>
                          <a:spcPct val="0"/>
                        </a:spcBef>
                        <a:spcAft>
                          <a:spcPct val="0"/>
                        </a:spcAft>
                      </a:pPr>
                      <a:r>
                        <a:rPr lang="en-US" altLang="zh-CN" sz="1600" b="1">
                          <a:solidFill>
                            <a:srgbClr val="333333"/>
                          </a:solidFill>
                          <a:latin typeface="Calibri" panose="020F0502020204030204"/>
                          <a:ea typeface="Calibri" panose="020F0502020204030204"/>
                        </a:rPr>
                        <a:t>.730</a:t>
                      </a:r>
                      <a:endParaRPr lang="en-US" altLang="zh-CN" sz="1600" b="1">
                        <a:solidFill>
                          <a:srgbClr val="333333"/>
                        </a:solidFill>
                        <a:latin typeface="Calibri" panose="020F0502020204030204"/>
                        <a:ea typeface="Calibri" panose="020F0502020204030204"/>
                      </a:endParaRPr>
                    </a:p>
                  </a:txBody>
                  <a:tcPr marL="76200" marR="76200" marT="63500" marB="635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3175" cap="flat" cmpd="sng">
                      <a:solidFill>
                        <a:srgbClr val="CCCCCC"/>
                      </a:solidFill>
                      <a:prstDash val="solid"/>
                      <a:headEnd type="none" w="med" len="med"/>
                      <a:tailEnd type="none" w="med" len="med"/>
                    </a:lnT>
                    <a:lnB w="3175" cap="flat" cmpd="sng">
                      <a:solidFill>
                        <a:srgbClr val="CCCCCC"/>
                      </a:solidFill>
                      <a:prstDash val="solid"/>
                      <a:headEnd type="none" w="med" len="med"/>
                      <a:tailEnd type="none" w="med" len="med"/>
                    </a:lnB>
                    <a:solidFill>
                      <a:srgbClr val="F2F5FB"/>
                    </a:solidFill>
                  </a:tcPr>
                </a:tc>
                <a:tc>
                  <a:txBody>
                    <a:bodyPr/>
                    <a:lstStyle/>
                    <a:p>
                      <a:pPr marL="76200" indent="0" algn="ctr">
                        <a:spcBef>
                          <a:spcPct val="0"/>
                        </a:spcBef>
                        <a:spcAft>
                          <a:spcPct val="0"/>
                        </a:spcAft>
                      </a:pPr>
                      <a:r>
                        <a:rPr lang="en-US" altLang="zh-CN" sz="1600" b="1">
                          <a:solidFill>
                            <a:srgbClr val="333333"/>
                          </a:solidFill>
                          <a:latin typeface="Calibri" panose="020F0502020204030204"/>
                          <a:ea typeface="Calibri" panose="020F0502020204030204"/>
                        </a:rPr>
                        <a:t>&lt; .001***</a:t>
                      </a:r>
                      <a:endParaRPr lang="en-US" altLang="zh-CN" sz="1600" b="1">
                        <a:solidFill>
                          <a:srgbClr val="333333"/>
                        </a:solidFill>
                        <a:latin typeface="Calibri" panose="020F0502020204030204"/>
                        <a:ea typeface="Calibri" panose="020F0502020204030204"/>
                      </a:endParaRPr>
                    </a:p>
                  </a:txBody>
                  <a:tcPr marL="76200" marR="76200" marT="63500" marB="635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3175" cap="flat" cmpd="sng">
                      <a:solidFill>
                        <a:srgbClr val="CCCCCC"/>
                      </a:solidFill>
                      <a:prstDash val="solid"/>
                      <a:headEnd type="none" w="med" len="med"/>
                      <a:tailEnd type="none" w="med" len="med"/>
                    </a:lnT>
                    <a:lnB w="3175" cap="flat" cmpd="sng">
                      <a:solidFill>
                        <a:srgbClr val="CCCCCC"/>
                      </a:solidFill>
                      <a:prstDash val="solid"/>
                      <a:headEnd type="none" w="med" len="med"/>
                      <a:tailEnd type="none" w="med" len="med"/>
                    </a:lnB>
                    <a:solidFill>
                      <a:srgbClr val="F2F5FB"/>
                    </a:solidFill>
                  </a:tcPr>
                </a:tc>
                <a:tc>
                  <a:txBody>
                    <a:bodyPr/>
                    <a:lstStyle/>
                    <a:p>
                      <a:pPr marL="76200" indent="0" algn="l">
                        <a:spcBef>
                          <a:spcPct val="0"/>
                        </a:spcBef>
                        <a:spcAft>
                          <a:spcPct val="0"/>
                        </a:spcAft>
                      </a:pPr>
                      <a:r>
                        <a:rPr lang="en-US" altLang="zh-CN" sz="1600" b="1">
                          <a:solidFill>
                            <a:srgbClr val="2E7D4F"/>
                          </a:solidFill>
                          <a:latin typeface="Calibri" panose="020F0502020204030204"/>
                          <a:ea typeface="Calibri" panose="020F0502020204030204"/>
                        </a:rPr>
                        <a:t>Strong positive</a:t>
                      </a:r>
                      <a:endParaRPr lang="en-US" altLang="zh-CN" sz="1600" b="1">
                        <a:solidFill>
                          <a:srgbClr val="2E7D4F"/>
                        </a:solidFill>
                        <a:latin typeface="Calibri" panose="020F0502020204030204"/>
                        <a:ea typeface="Calibri" panose="020F0502020204030204"/>
                      </a:endParaRPr>
                    </a:p>
                  </a:txBody>
                  <a:tcPr marL="76200" marR="76200" marT="63500" marB="63500" anchor="ctr">
                    <a:lnL w="12700" cap="flat" cmpd="sng">
                      <a:solidFill>
                        <a:srgbClr val="CCCCCC"/>
                      </a:solidFill>
                      <a:prstDash val="solid"/>
                      <a:headEnd type="none" w="med" len="med"/>
                      <a:tailEnd type="none" w="med" len="med"/>
                    </a:lnL>
                    <a:lnR w="6350" cap="flat" cmpd="sng">
                      <a:solidFill>
                        <a:srgbClr val="AAAAAA"/>
                      </a:solidFill>
                      <a:prstDash val="solid"/>
                      <a:headEnd type="none" w="med" len="med"/>
                      <a:tailEnd type="none" w="med" len="med"/>
                    </a:lnR>
                    <a:lnT w="3175" cap="flat" cmpd="sng">
                      <a:solidFill>
                        <a:srgbClr val="CCCCCC"/>
                      </a:solidFill>
                      <a:prstDash val="solid"/>
                      <a:headEnd type="none" w="med" len="med"/>
                      <a:tailEnd type="none" w="med" len="med"/>
                    </a:lnT>
                    <a:lnB w="3175" cap="flat" cmpd="sng">
                      <a:solidFill>
                        <a:srgbClr val="CCCCCC"/>
                      </a:solidFill>
                      <a:prstDash val="solid"/>
                      <a:headEnd type="none" w="med" len="med"/>
                      <a:tailEnd type="none" w="med" len="med"/>
                    </a:lnB>
                    <a:solidFill>
                      <a:srgbClr val="E3F3E8"/>
                    </a:solidFill>
                  </a:tcPr>
                </a:tc>
              </a:tr>
              <a:tr h="640715">
                <a:tc>
                  <a:txBody>
                    <a:bodyPr/>
                    <a:lstStyle/>
                    <a:p>
                      <a:pPr marL="76200" indent="0" algn="l">
                        <a:spcBef>
                          <a:spcPct val="0"/>
                        </a:spcBef>
                        <a:spcAft>
                          <a:spcPct val="0"/>
                        </a:spcAft>
                      </a:pPr>
                      <a:r>
                        <a:rPr lang="en-US" altLang="zh-CN" sz="1600" b="1">
                          <a:solidFill>
                            <a:srgbClr val="333333"/>
                          </a:solidFill>
                          <a:latin typeface="Calibri" panose="020F0502020204030204"/>
                          <a:ea typeface="Calibri" panose="020F0502020204030204"/>
                        </a:rPr>
                        <a:t>Projection &amp; Self-Expansion (V9)</a:t>
                      </a:r>
                      <a:endParaRPr lang="en-US" altLang="zh-CN" sz="1600" b="1">
                        <a:solidFill>
                          <a:srgbClr val="333333"/>
                        </a:solidFill>
                        <a:latin typeface="Calibri" panose="020F0502020204030204"/>
                        <a:ea typeface="Calibri" panose="020F0502020204030204"/>
                      </a:endParaRPr>
                    </a:p>
                  </a:txBody>
                  <a:tcPr marL="76200" marR="76200" marT="63500" marB="63500" anchor="ctr">
                    <a:lnL w="12700" cap="flat" cmpd="sng">
                      <a:solidFill>
                        <a:srgbClr val="AAAAAA"/>
                      </a:solidFill>
                      <a:prstDash val="solid"/>
                      <a:headEnd type="none" w="med" len="med"/>
                      <a:tailEnd type="none" w="med" len="med"/>
                    </a:lnL>
                    <a:lnR w="12700" cap="flat" cmpd="sng">
                      <a:solidFill>
                        <a:srgbClr val="CCCCCC"/>
                      </a:solidFill>
                      <a:prstDash val="solid"/>
                      <a:headEnd type="none" w="med" len="med"/>
                      <a:tailEnd type="none" w="med" len="med"/>
                    </a:lnR>
                    <a:lnT w="3175" cap="flat" cmpd="sng">
                      <a:solidFill>
                        <a:srgbClr val="CCCCCC"/>
                      </a:solidFill>
                      <a:prstDash val="solid"/>
                      <a:headEnd type="none" w="med" len="med"/>
                      <a:tailEnd type="none" w="med" len="med"/>
                    </a:lnT>
                    <a:lnB w="3175" cap="flat" cmpd="sng">
                      <a:solidFill>
                        <a:srgbClr val="CCCCCC"/>
                      </a:solidFill>
                      <a:prstDash val="solid"/>
                      <a:headEnd type="none" w="med" len="med"/>
                      <a:tailEnd type="none" w="med" len="med"/>
                    </a:lnB>
                    <a:solidFill>
                      <a:srgbClr val="FFFFFF"/>
                    </a:solidFill>
                  </a:tcPr>
                </a:tc>
                <a:tc>
                  <a:txBody>
                    <a:bodyPr/>
                    <a:lstStyle/>
                    <a:p>
                      <a:pPr marL="76200" indent="0" algn="ctr">
                        <a:spcBef>
                          <a:spcPct val="0"/>
                        </a:spcBef>
                        <a:spcAft>
                          <a:spcPct val="0"/>
                        </a:spcAft>
                      </a:pPr>
                      <a:r>
                        <a:rPr lang="en-US" altLang="zh-CN" sz="1600" b="1">
                          <a:solidFill>
                            <a:srgbClr val="333333"/>
                          </a:solidFill>
                          <a:latin typeface="Calibri" panose="020F0502020204030204"/>
                          <a:ea typeface="Calibri" panose="020F0502020204030204"/>
                        </a:rPr>
                        <a:t>.650</a:t>
                      </a:r>
                      <a:endParaRPr lang="en-US" altLang="zh-CN" sz="1600" b="1">
                        <a:solidFill>
                          <a:srgbClr val="333333"/>
                        </a:solidFill>
                        <a:latin typeface="Calibri" panose="020F0502020204030204"/>
                        <a:ea typeface="Calibri" panose="020F0502020204030204"/>
                      </a:endParaRPr>
                    </a:p>
                  </a:txBody>
                  <a:tcPr marL="76200" marR="76200" marT="63500" marB="635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3175" cap="flat" cmpd="sng">
                      <a:solidFill>
                        <a:srgbClr val="CCCCCC"/>
                      </a:solidFill>
                      <a:prstDash val="solid"/>
                      <a:headEnd type="none" w="med" len="med"/>
                      <a:tailEnd type="none" w="med" len="med"/>
                    </a:lnT>
                    <a:lnB w="3175" cap="flat" cmpd="sng">
                      <a:solidFill>
                        <a:srgbClr val="CCCCCC"/>
                      </a:solidFill>
                      <a:prstDash val="solid"/>
                      <a:headEnd type="none" w="med" len="med"/>
                      <a:tailEnd type="none" w="med" len="med"/>
                    </a:lnB>
                    <a:solidFill>
                      <a:srgbClr val="FFFFFF"/>
                    </a:solidFill>
                  </a:tcPr>
                </a:tc>
                <a:tc>
                  <a:txBody>
                    <a:bodyPr/>
                    <a:lstStyle/>
                    <a:p>
                      <a:pPr marL="76200" indent="0" algn="ctr">
                        <a:spcBef>
                          <a:spcPct val="0"/>
                        </a:spcBef>
                        <a:spcAft>
                          <a:spcPct val="0"/>
                        </a:spcAft>
                      </a:pPr>
                      <a:r>
                        <a:rPr lang="en-US" altLang="zh-CN" sz="1600" b="1">
                          <a:solidFill>
                            <a:srgbClr val="333333"/>
                          </a:solidFill>
                          <a:latin typeface="Calibri" panose="020F0502020204030204"/>
                          <a:ea typeface="Calibri" panose="020F0502020204030204"/>
                        </a:rPr>
                        <a:t>&lt; .001***</a:t>
                      </a:r>
                      <a:endParaRPr lang="en-US" altLang="zh-CN" sz="1600" b="1">
                        <a:solidFill>
                          <a:srgbClr val="333333"/>
                        </a:solidFill>
                        <a:latin typeface="Calibri" panose="020F0502020204030204"/>
                        <a:ea typeface="Calibri" panose="020F0502020204030204"/>
                      </a:endParaRPr>
                    </a:p>
                  </a:txBody>
                  <a:tcPr marL="76200" marR="76200" marT="63500" marB="635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3175" cap="flat" cmpd="sng">
                      <a:solidFill>
                        <a:srgbClr val="CCCCCC"/>
                      </a:solidFill>
                      <a:prstDash val="solid"/>
                      <a:headEnd type="none" w="med" len="med"/>
                      <a:tailEnd type="none" w="med" len="med"/>
                    </a:lnT>
                    <a:lnB w="3175" cap="flat" cmpd="sng">
                      <a:solidFill>
                        <a:srgbClr val="CCCCCC"/>
                      </a:solidFill>
                      <a:prstDash val="solid"/>
                      <a:headEnd type="none" w="med" len="med"/>
                      <a:tailEnd type="none" w="med" len="med"/>
                    </a:lnB>
                    <a:solidFill>
                      <a:srgbClr val="FFFFFF"/>
                    </a:solidFill>
                  </a:tcPr>
                </a:tc>
                <a:tc>
                  <a:txBody>
                    <a:bodyPr/>
                    <a:lstStyle/>
                    <a:p>
                      <a:pPr marL="76200" indent="0" algn="l">
                        <a:spcBef>
                          <a:spcPct val="0"/>
                        </a:spcBef>
                        <a:spcAft>
                          <a:spcPct val="0"/>
                        </a:spcAft>
                      </a:pPr>
                      <a:r>
                        <a:rPr lang="en-US" altLang="zh-CN" sz="1600" b="1">
                          <a:solidFill>
                            <a:srgbClr val="2E7D4F"/>
                          </a:solidFill>
                          <a:latin typeface="Calibri" panose="020F0502020204030204"/>
                          <a:ea typeface="Calibri" panose="020F0502020204030204"/>
                        </a:rPr>
                        <a:t>Strong positive</a:t>
                      </a:r>
                      <a:endParaRPr lang="en-US" altLang="zh-CN" sz="1600" b="1">
                        <a:solidFill>
                          <a:srgbClr val="2E7D4F"/>
                        </a:solidFill>
                        <a:latin typeface="Calibri" panose="020F0502020204030204"/>
                        <a:ea typeface="Calibri" panose="020F0502020204030204"/>
                      </a:endParaRPr>
                    </a:p>
                  </a:txBody>
                  <a:tcPr marL="76200" marR="76200" marT="63500" marB="63500" anchor="ctr">
                    <a:lnL w="12700" cap="flat" cmpd="sng">
                      <a:solidFill>
                        <a:srgbClr val="CCCCCC"/>
                      </a:solidFill>
                      <a:prstDash val="solid"/>
                      <a:headEnd type="none" w="med" len="med"/>
                      <a:tailEnd type="none" w="med" len="med"/>
                    </a:lnL>
                    <a:lnR w="6350" cap="flat" cmpd="sng">
                      <a:solidFill>
                        <a:srgbClr val="AAAAAA"/>
                      </a:solidFill>
                      <a:prstDash val="solid"/>
                      <a:headEnd type="none" w="med" len="med"/>
                      <a:tailEnd type="none" w="med" len="med"/>
                    </a:lnR>
                    <a:lnT w="3175" cap="flat" cmpd="sng">
                      <a:solidFill>
                        <a:srgbClr val="CCCCCC"/>
                      </a:solidFill>
                      <a:prstDash val="solid"/>
                      <a:headEnd type="none" w="med" len="med"/>
                      <a:tailEnd type="none" w="med" len="med"/>
                    </a:lnT>
                    <a:lnB w="3175" cap="flat" cmpd="sng">
                      <a:solidFill>
                        <a:srgbClr val="CCCCCC"/>
                      </a:solidFill>
                      <a:prstDash val="solid"/>
                      <a:headEnd type="none" w="med" len="med"/>
                      <a:tailEnd type="none" w="med" len="med"/>
                    </a:lnB>
                    <a:solidFill>
                      <a:srgbClr val="E3F3E8"/>
                    </a:solidFill>
                  </a:tcPr>
                </a:tc>
              </a:tr>
              <a:tr h="641350">
                <a:tc>
                  <a:txBody>
                    <a:bodyPr/>
                    <a:lstStyle/>
                    <a:p>
                      <a:pPr marL="76200" indent="0" algn="l">
                        <a:spcBef>
                          <a:spcPct val="0"/>
                        </a:spcBef>
                        <a:spcAft>
                          <a:spcPct val="0"/>
                        </a:spcAft>
                      </a:pPr>
                      <a:r>
                        <a:rPr lang="en-US" altLang="zh-CN" sz="1600" b="1">
                          <a:solidFill>
                            <a:srgbClr val="333333"/>
                          </a:solidFill>
                          <a:latin typeface="Calibri" panose="020F0502020204030204"/>
                          <a:ea typeface="Calibri" panose="020F0502020204030204"/>
                        </a:rPr>
                        <a:t>Behavioral Involvement (V11)</a:t>
                      </a:r>
                      <a:endParaRPr lang="en-US" altLang="zh-CN" sz="1600" b="1">
                        <a:solidFill>
                          <a:srgbClr val="333333"/>
                        </a:solidFill>
                        <a:latin typeface="Calibri" panose="020F0502020204030204"/>
                        <a:ea typeface="Calibri" panose="020F0502020204030204"/>
                      </a:endParaRPr>
                    </a:p>
                  </a:txBody>
                  <a:tcPr marL="76200" marR="76200" marT="63500" marB="63500" anchor="ctr">
                    <a:lnL w="12700" cap="flat" cmpd="sng">
                      <a:solidFill>
                        <a:srgbClr val="AAAAAA"/>
                      </a:solidFill>
                      <a:prstDash val="solid"/>
                      <a:headEnd type="none" w="med" len="med"/>
                      <a:tailEnd type="none" w="med" len="med"/>
                    </a:lnL>
                    <a:lnR w="12700" cap="flat" cmpd="sng">
                      <a:solidFill>
                        <a:srgbClr val="CCCCCC"/>
                      </a:solidFill>
                      <a:prstDash val="solid"/>
                      <a:headEnd type="none" w="med" len="med"/>
                      <a:tailEnd type="none" w="med" len="med"/>
                    </a:lnR>
                    <a:lnT w="3175" cap="flat" cmpd="sng">
                      <a:solidFill>
                        <a:srgbClr val="CCCCCC"/>
                      </a:solidFill>
                      <a:prstDash val="solid"/>
                      <a:headEnd type="none" w="med" len="med"/>
                      <a:tailEnd type="none" w="med" len="med"/>
                    </a:lnT>
                    <a:lnB w="6350" cap="flat" cmpd="sng">
                      <a:solidFill>
                        <a:srgbClr val="AAAAAA"/>
                      </a:solidFill>
                      <a:prstDash val="solid"/>
                      <a:headEnd type="none" w="med" len="med"/>
                      <a:tailEnd type="none" w="med" len="med"/>
                    </a:lnB>
                    <a:solidFill>
                      <a:srgbClr val="F2F5FB"/>
                    </a:solidFill>
                  </a:tcPr>
                </a:tc>
                <a:tc>
                  <a:txBody>
                    <a:bodyPr/>
                    <a:lstStyle/>
                    <a:p>
                      <a:pPr marL="76200" indent="0" algn="ctr">
                        <a:spcBef>
                          <a:spcPct val="0"/>
                        </a:spcBef>
                        <a:spcAft>
                          <a:spcPct val="0"/>
                        </a:spcAft>
                      </a:pPr>
                      <a:r>
                        <a:rPr lang="en-US" altLang="zh-CN" sz="1600" b="1">
                          <a:solidFill>
                            <a:srgbClr val="333333"/>
                          </a:solidFill>
                          <a:latin typeface="Calibri" panose="020F0502020204030204"/>
                          <a:ea typeface="Calibri" panose="020F0502020204030204"/>
                        </a:rPr>
                        <a:t>.591</a:t>
                      </a:r>
                      <a:endParaRPr lang="en-US" altLang="zh-CN" sz="1600" b="1">
                        <a:solidFill>
                          <a:srgbClr val="333333"/>
                        </a:solidFill>
                        <a:latin typeface="Calibri" panose="020F0502020204030204"/>
                        <a:ea typeface="Calibri" panose="020F0502020204030204"/>
                      </a:endParaRPr>
                    </a:p>
                  </a:txBody>
                  <a:tcPr marL="76200" marR="76200" marT="63500" marB="635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3175" cap="flat" cmpd="sng">
                      <a:solidFill>
                        <a:srgbClr val="CCCCCC"/>
                      </a:solidFill>
                      <a:prstDash val="solid"/>
                      <a:headEnd type="none" w="med" len="med"/>
                      <a:tailEnd type="none" w="med" len="med"/>
                    </a:lnT>
                    <a:lnB w="6350" cap="flat" cmpd="sng">
                      <a:solidFill>
                        <a:srgbClr val="AAAAAA"/>
                      </a:solidFill>
                      <a:prstDash val="solid"/>
                      <a:headEnd type="none" w="med" len="med"/>
                      <a:tailEnd type="none" w="med" len="med"/>
                    </a:lnB>
                    <a:solidFill>
                      <a:srgbClr val="F2F5FB"/>
                    </a:solidFill>
                  </a:tcPr>
                </a:tc>
                <a:tc>
                  <a:txBody>
                    <a:bodyPr/>
                    <a:lstStyle/>
                    <a:p>
                      <a:pPr marL="76200" indent="0" algn="ctr">
                        <a:spcBef>
                          <a:spcPct val="0"/>
                        </a:spcBef>
                        <a:spcAft>
                          <a:spcPct val="0"/>
                        </a:spcAft>
                      </a:pPr>
                      <a:r>
                        <a:rPr lang="en-US" altLang="zh-CN" sz="1600" b="1">
                          <a:solidFill>
                            <a:srgbClr val="333333"/>
                          </a:solidFill>
                          <a:latin typeface="Calibri" panose="020F0502020204030204"/>
                          <a:ea typeface="Calibri" panose="020F0502020204030204"/>
                        </a:rPr>
                        <a:t>&lt; .001***</a:t>
                      </a:r>
                      <a:endParaRPr lang="en-US" altLang="zh-CN" sz="1600" b="1">
                        <a:solidFill>
                          <a:srgbClr val="333333"/>
                        </a:solidFill>
                        <a:latin typeface="Calibri" panose="020F0502020204030204"/>
                        <a:ea typeface="Calibri" panose="020F0502020204030204"/>
                      </a:endParaRPr>
                    </a:p>
                  </a:txBody>
                  <a:tcPr marL="76200" marR="76200" marT="63500" marB="635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3175" cap="flat" cmpd="sng">
                      <a:solidFill>
                        <a:srgbClr val="CCCCCC"/>
                      </a:solidFill>
                      <a:prstDash val="solid"/>
                      <a:headEnd type="none" w="med" len="med"/>
                      <a:tailEnd type="none" w="med" len="med"/>
                    </a:lnT>
                    <a:lnB w="6350" cap="flat" cmpd="sng">
                      <a:solidFill>
                        <a:srgbClr val="AAAAAA"/>
                      </a:solidFill>
                      <a:prstDash val="solid"/>
                      <a:headEnd type="none" w="med" len="med"/>
                      <a:tailEnd type="none" w="med" len="med"/>
                    </a:lnB>
                    <a:solidFill>
                      <a:srgbClr val="F2F5FB"/>
                    </a:solidFill>
                  </a:tcPr>
                </a:tc>
                <a:tc>
                  <a:txBody>
                    <a:bodyPr/>
                    <a:lstStyle/>
                    <a:p>
                      <a:pPr marL="76200" indent="0" algn="l">
                        <a:spcBef>
                          <a:spcPct val="0"/>
                        </a:spcBef>
                        <a:spcAft>
                          <a:spcPct val="0"/>
                        </a:spcAft>
                      </a:pPr>
                      <a:r>
                        <a:rPr lang="en-US" altLang="zh-CN" sz="1600" b="1">
                          <a:solidFill>
                            <a:srgbClr val="2E7D4F"/>
                          </a:solidFill>
                          <a:latin typeface="Calibri" panose="020F0502020204030204"/>
                          <a:ea typeface="Calibri" panose="020F0502020204030204"/>
                        </a:rPr>
                        <a:t>Moderate-to-strong positive</a:t>
                      </a:r>
                      <a:endParaRPr lang="en-US" altLang="zh-CN" sz="1600" b="1">
                        <a:solidFill>
                          <a:srgbClr val="2E7D4F"/>
                        </a:solidFill>
                        <a:latin typeface="Calibri" panose="020F0502020204030204"/>
                        <a:ea typeface="Calibri" panose="020F0502020204030204"/>
                      </a:endParaRPr>
                    </a:p>
                  </a:txBody>
                  <a:tcPr marL="76200" marR="76200" marT="63500" marB="63500" anchor="ctr">
                    <a:lnL w="12700" cap="flat" cmpd="sng">
                      <a:solidFill>
                        <a:srgbClr val="CCCCCC"/>
                      </a:solidFill>
                      <a:prstDash val="solid"/>
                      <a:headEnd type="none" w="med" len="med"/>
                      <a:tailEnd type="none" w="med" len="med"/>
                    </a:lnL>
                    <a:lnR w="6350" cap="flat" cmpd="sng">
                      <a:solidFill>
                        <a:srgbClr val="AAAAAA"/>
                      </a:solidFill>
                      <a:prstDash val="solid"/>
                      <a:headEnd type="none" w="med" len="med"/>
                      <a:tailEnd type="none" w="med" len="med"/>
                    </a:lnR>
                    <a:lnT w="3175" cap="flat" cmpd="sng">
                      <a:solidFill>
                        <a:srgbClr val="CCCCCC"/>
                      </a:solidFill>
                      <a:prstDash val="solid"/>
                      <a:headEnd type="none" w="med" len="med"/>
                      <a:tailEnd type="none" w="med" len="med"/>
                    </a:lnT>
                    <a:lnB w="6350" cap="flat" cmpd="sng">
                      <a:solidFill>
                        <a:srgbClr val="AAAAAA"/>
                      </a:solidFill>
                      <a:prstDash val="solid"/>
                      <a:headEnd type="none" w="med" len="med"/>
                      <a:tailEnd type="none" w="med" len="med"/>
                    </a:lnB>
                    <a:solidFill>
                      <a:srgbClr val="E3F3E8"/>
                    </a:solidFill>
                  </a:tcPr>
                </a:tc>
              </a:tr>
            </a:tbl>
          </a:graphicData>
        </a:graphic>
      </p:graphicFrame>
      <p:graphicFrame>
        <p:nvGraphicFramePr>
          <p:cNvPr id="8" name="表格 7"/>
          <p:cNvGraphicFramePr/>
          <p:nvPr/>
        </p:nvGraphicFramePr>
        <p:xfrm>
          <a:off x="1149985" y="23155275"/>
          <a:ext cx="9144000" cy="4241800"/>
        </p:xfrm>
        <a:graphic>
          <a:graphicData uri="http://schemas.openxmlformats.org/drawingml/2006/table">
            <a:tbl>
              <a:tblPr/>
              <a:tblGrid>
                <a:gridCol w="2377440"/>
                <a:gridCol w="3246120"/>
                <a:gridCol w="3520440"/>
              </a:tblGrid>
              <a:tr h="426720">
                <a:tc>
                  <a:txBody>
                    <a:bodyPr/>
                    <a:lstStyle/>
                    <a:p>
                      <a:pPr marL="95250" indent="0" algn="ctr">
                        <a:spcBef>
                          <a:spcPct val="0"/>
                        </a:spcBef>
                        <a:spcAft>
                          <a:spcPct val="0"/>
                        </a:spcAft>
                      </a:pPr>
                      <a:r>
                        <a:rPr lang="en-US" altLang="zh-CN" sz="1800" b="1">
                          <a:solidFill>
                            <a:srgbClr val="FFFFFF"/>
                          </a:solidFill>
                          <a:latin typeface="Calibri" panose="020F0502020204030204"/>
                          <a:ea typeface="Calibri" panose="020F0502020204030204"/>
                        </a:rPr>
                        <a:t>Characteristic</a:t>
                      </a:r>
                      <a:endParaRPr lang="en-US" altLang="zh-CN" sz="1800" b="1">
                        <a:solidFill>
                          <a:srgbClr val="FFFFFF"/>
                        </a:solidFill>
                        <a:latin typeface="Calibri" panose="020F0502020204030204"/>
                        <a:ea typeface="Calibri" panose="020F0502020204030204"/>
                      </a:endParaRPr>
                    </a:p>
                  </a:txBody>
                  <a:tcPr marL="95250" marR="95250" marT="76200" marB="76200" anchor="ctr">
                    <a:lnL w="12700" cap="flat" cmpd="sng">
                      <a:solidFill>
                        <a:srgbClr val="AAAAAA"/>
                      </a:solidFill>
                      <a:prstDash val="solid"/>
                      <a:headEnd type="none" w="med" len="med"/>
                      <a:tailEnd type="none" w="med" len="med"/>
                    </a:lnL>
                    <a:lnR w="12700" cap="flat" cmpd="sng">
                      <a:solidFill>
                        <a:srgbClr val="CCCCCC"/>
                      </a:solidFill>
                      <a:prstDash val="solid"/>
                      <a:headEnd type="none" w="med" len="med"/>
                      <a:tailEnd type="none" w="med" len="med"/>
                    </a:lnR>
                    <a:lnT w="6350" cap="flat" cmpd="sng">
                      <a:solidFill>
                        <a:srgbClr val="AAAAAA"/>
                      </a:solidFill>
                      <a:prstDash val="solid"/>
                      <a:headEnd type="none" w="med" len="med"/>
                      <a:tailEnd type="none" w="med" len="med"/>
                    </a:lnT>
                    <a:lnB w="3175" cap="flat" cmpd="sng">
                      <a:solidFill>
                        <a:srgbClr val="CCCCCC"/>
                      </a:solidFill>
                      <a:prstDash val="solid"/>
                      <a:headEnd type="none" w="med" len="med"/>
                      <a:tailEnd type="none" w="med" len="med"/>
                    </a:lnB>
                    <a:solidFill>
                      <a:srgbClr val="1F3864"/>
                    </a:solidFill>
                  </a:tcPr>
                </a:tc>
                <a:tc>
                  <a:txBody>
                    <a:bodyPr/>
                    <a:lstStyle/>
                    <a:p>
                      <a:pPr marL="95250" indent="0" algn="ctr">
                        <a:spcBef>
                          <a:spcPct val="0"/>
                        </a:spcBef>
                        <a:spcAft>
                          <a:spcPct val="0"/>
                        </a:spcAft>
                      </a:pPr>
                      <a:r>
                        <a:rPr lang="en-US" altLang="zh-CN" sz="1800" b="1">
                          <a:solidFill>
                            <a:srgbClr val="FFFFFF"/>
                          </a:solidFill>
                          <a:latin typeface="Calibri" panose="020F0502020204030204"/>
                          <a:ea typeface="Calibri" panose="020F0502020204030204"/>
                        </a:rPr>
                        <a:t>Virtual Relationship Group</a:t>
                      </a:r>
                      <a:endParaRPr lang="en-US" altLang="zh-CN" sz="1800" b="1">
                        <a:solidFill>
                          <a:srgbClr val="FFFFFF"/>
                        </a:solidFill>
                        <a:latin typeface="Calibri" panose="020F0502020204030204"/>
                        <a:ea typeface="Calibri" panose="020F0502020204030204"/>
                      </a:endParaRPr>
                    </a:p>
                  </a:txBody>
                  <a:tcPr marL="95250" marR="95250" marT="76200" marB="762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6350" cap="flat" cmpd="sng">
                      <a:solidFill>
                        <a:srgbClr val="AAAAAA"/>
                      </a:solidFill>
                      <a:prstDash val="solid"/>
                      <a:headEnd type="none" w="med" len="med"/>
                      <a:tailEnd type="none" w="med" len="med"/>
                    </a:lnT>
                    <a:lnB w="3175" cap="flat" cmpd="sng">
                      <a:solidFill>
                        <a:srgbClr val="CCCCCC"/>
                      </a:solidFill>
                      <a:prstDash val="solid"/>
                      <a:headEnd type="none" w="med" len="med"/>
                      <a:tailEnd type="none" w="med" len="med"/>
                    </a:lnB>
                    <a:solidFill>
                      <a:srgbClr val="2E5395"/>
                    </a:solidFill>
                  </a:tcPr>
                </a:tc>
                <a:tc>
                  <a:txBody>
                    <a:bodyPr/>
                    <a:lstStyle/>
                    <a:p>
                      <a:pPr marL="95250" indent="0" algn="ctr">
                        <a:spcBef>
                          <a:spcPct val="0"/>
                        </a:spcBef>
                        <a:spcAft>
                          <a:spcPct val="0"/>
                        </a:spcAft>
                      </a:pPr>
                      <a:r>
                        <a:rPr lang="en-US" altLang="zh-CN" sz="1800" b="1">
                          <a:solidFill>
                            <a:srgbClr val="FFFFFF"/>
                          </a:solidFill>
                          <a:latin typeface="Calibri" panose="020F0502020204030204"/>
                          <a:ea typeface="Calibri" panose="020F0502020204030204"/>
                        </a:rPr>
                        <a:t>Real-Life Relationship Group</a:t>
                      </a:r>
                      <a:endParaRPr lang="en-US" altLang="zh-CN" sz="1800" b="1">
                        <a:solidFill>
                          <a:srgbClr val="FFFFFF"/>
                        </a:solidFill>
                        <a:latin typeface="Calibri" panose="020F0502020204030204"/>
                        <a:ea typeface="Calibri" panose="020F0502020204030204"/>
                      </a:endParaRPr>
                    </a:p>
                  </a:txBody>
                  <a:tcPr marL="95250" marR="95250" marT="76200" marB="76200" anchor="ctr">
                    <a:lnL w="12700" cap="flat" cmpd="sng">
                      <a:solidFill>
                        <a:srgbClr val="CCCCCC"/>
                      </a:solidFill>
                      <a:prstDash val="solid"/>
                      <a:headEnd type="none" w="med" len="med"/>
                      <a:tailEnd type="none" w="med" len="med"/>
                    </a:lnL>
                    <a:lnR w="6350" cap="flat" cmpd="sng">
                      <a:solidFill>
                        <a:srgbClr val="AAAAAA"/>
                      </a:solidFill>
                      <a:prstDash val="solid"/>
                      <a:headEnd type="none" w="med" len="med"/>
                      <a:tailEnd type="none" w="med" len="med"/>
                    </a:lnR>
                    <a:lnT w="6350" cap="flat" cmpd="sng">
                      <a:solidFill>
                        <a:srgbClr val="AAAAAA"/>
                      </a:solidFill>
                      <a:prstDash val="solid"/>
                      <a:headEnd type="none" w="med" len="med"/>
                      <a:tailEnd type="none" w="med" len="med"/>
                    </a:lnT>
                    <a:lnB w="3175" cap="flat" cmpd="sng">
                      <a:solidFill>
                        <a:srgbClr val="CCCCCC"/>
                      </a:solidFill>
                      <a:prstDash val="solid"/>
                      <a:headEnd type="none" w="med" len="med"/>
                      <a:tailEnd type="none" w="med" len="med"/>
                    </a:lnB>
                    <a:solidFill>
                      <a:srgbClr val="B93A5A"/>
                    </a:solidFill>
                  </a:tcPr>
                </a:tc>
              </a:tr>
              <a:tr h="370840">
                <a:tc>
                  <a:txBody>
                    <a:bodyPr/>
                    <a:lstStyle/>
                    <a:p>
                      <a:pPr marL="95250" indent="0" algn="l">
                        <a:spcBef>
                          <a:spcPct val="0"/>
                        </a:spcBef>
                        <a:spcAft>
                          <a:spcPct val="0"/>
                        </a:spcAft>
                      </a:pPr>
                      <a:r>
                        <a:rPr lang="en-US" altLang="zh-CN" sz="1600" b="1">
                          <a:solidFill>
                            <a:srgbClr val="222222"/>
                          </a:solidFill>
                          <a:latin typeface="Calibri" panose="020F0502020204030204"/>
                          <a:ea typeface="Calibri" panose="020F0502020204030204"/>
                        </a:rPr>
                        <a:t>Sample size</a:t>
                      </a:r>
                      <a:endParaRPr lang="en-US" altLang="zh-CN" sz="1600" b="1">
                        <a:solidFill>
                          <a:srgbClr val="222222"/>
                        </a:solidFill>
                        <a:latin typeface="Calibri" panose="020F0502020204030204"/>
                        <a:ea typeface="Calibri" panose="020F0502020204030204"/>
                      </a:endParaRPr>
                    </a:p>
                  </a:txBody>
                  <a:tcPr marL="95250" marR="95250" marT="63500" marB="63500" anchor="ctr">
                    <a:lnL w="12700" cap="flat" cmpd="sng">
                      <a:solidFill>
                        <a:srgbClr val="AAAAAA"/>
                      </a:solidFill>
                      <a:prstDash val="solid"/>
                      <a:headEnd type="none" w="med" len="med"/>
                      <a:tailEnd type="none" w="med" len="med"/>
                    </a:lnL>
                    <a:lnR w="12700" cap="flat" cmpd="sng">
                      <a:solidFill>
                        <a:srgbClr val="CCCCCC"/>
                      </a:solidFill>
                      <a:prstDash val="solid"/>
                      <a:headEnd type="none" w="med" len="med"/>
                      <a:tailEnd type="none" w="med" len="med"/>
                    </a:lnR>
                    <a:lnT w="3175" cap="flat" cmpd="sng">
                      <a:solidFill>
                        <a:srgbClr val="CCCCCC"/>
                      </a:solidFill>
                      <a:prstDash val="solid"/>
                      <a:headEnd type="none" w="med" len="med"/>
                      <a:tailEnd type="none" w="med" len="med"/>
                    </a:lnT>
                    <a:lnB w="3175" cap="flat" cmpd="sng">
                      <a:solidFill>
                        <a:srgbClr val="CCCCCC"/>
                      </a:solidFill>
                      <a:prstDash val="solid"/>
                      <a:headEnd type="none" w="med" len="med"/>
                      <a:tailEnd type="none" w="med" len="med"/>
                    </a:lnB>
                    <a:solidFill>
                      <a:srgbClr val="EDEDED"/>
                    </a:solidFill>
                  </a:tcPr>
                </a:tc>
                <a:tc>
                  <a:txBody>
                    <a:bodyPr/>
                    <a:lstStyle/>
                    <a:p>
                      <a:pPr marL="26670" indent="0" algn="l">
                        <a:spcBef>
                          <a:spcPct val="0"/>
                        </a:spcBef>
                        <a:spcAft>
                          <a:spcPct val="0"/>
                        </a:spcAft>
                      </a:pPr>
                      <a:r>
                        <a:rPr lang="en-US" altLang="zh-CN" sz="1600" i="1">
                          <a:solidFill>
                            <a:srgbClr val="444444"/>
                          </a:solidFill>
                          <a:latin typeface="Calibri" panose="020F0502020204030204"/>
                          <a:ea typeface="Calibri" panose="020F0502020204030204"/>
                        </a:rPr>
                        <a:t>N</a:t>
                      </a:r>
                      <a:r>
                        <a:rPr lang="en-US" altLang="zh-CN" sz="1600">
                          <a:solidFill>
                            <a:srgbClr val="444444"/>
                          </a:solidFill>
                          <a:latin typeface="Calibri" panose="020F0502020204030204"/>
                          <a:ea typeface="Calibri" panose="020F0502020204030204"/>
                        </a:rPr>
                        <a:t> = 76</a:t>
                      </a:r>
                      <a:endParaRPr lang="en-US" altLang="zh-CN" sz="1600">
                        <a:solidFill>
                          <a:srgbClr val="444444"/>
                        </a:solidFill>
                        <a:latin typeface="Calibri" panose="020F0502020204030204"/>
                        <a:ea typeface="Calibri" panose="020F0502020204030204"/>
                      </a:endParaRPr>
                    </a:p>
                  </a:txBody>
                  <a:tcPr marL="95250" marR="95250" marT="63500" marB="635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3175" cap="flat" cmpd="sng">
                      <a:solidFill>
                        <a:srgbClr val="CCCCCC"/>
                      </a:solidFill>
                      <a:prstDash val="solid"/>
                      <a:headEnd type="none" w="med" len="med"/>
                      <a:tailEnd type="none" w="med" len="med"/>
                    </a:lnT>
                    <a:lnB w="3175" cap="flat" cmpd="sng">
                      <a:solidFill>
                        <a:srgbClr val="CCCCCC"/>
                      </a:solidFill>
                      <a:prstDash val="solid"/>
                      <a:headEnd type="none" w="med" len="med"/>
                      <a:tailEnd type="none" w="med" len="med"/>
                    </a:lnB>
                    <a:solidFill>
                      <a:srgbClr val="F2F5FB"/>
                    </a:solidFill>
                  </a:tcPr>
                </a:tc>
                <a:tc>
                  <a:txBody>
                    <a:bodyPr/>
                    <a:lstStyle/>
                    <a:p>
                      <a:pPr marL="26670" indent="0" algn="l">
                        <a:spcBef>
                          <a:spcPct val="0"/>
                        </a:spcBef>
                        <a:spcAft>
                          <a:spcPct val="0"/>
                        </a:spcAft>
                      </a:pPr>
                      <a:r>
                        <a:rPr lang="en-US" altLang="zh-CN" sz="1600" i="1">
                          <a:solidFill>
                            <a:srgbClr val="444444"/>
                          </a:solidFill>
                          <a:latin typeface="Calibri" panose="020F0502020204030204"/>
                          <a:ea typeface="Calibri" panose="020F0502020204030204"/>
                        </a:rPr>
                        <a:t>N</a:t>
                      </a:r>
                      <a:r>
                        <a:rPr lang="en-US" altLang="zh-CN" sz="1600">
                          <a:solidFill>
                            <a:srgbClr val="444444"/>
                          </a:solidFill>
                          <a:latin typeface="Calibri" panose="020F0502020204030204"/>
                          <a:ea typeface="Calibri" panose="020F0502020204030204"/>
                        </a:rPr>
                        <a:t> = 113</a:t>
                      </a:r>
                      <a:endParaRPr lang="en-US" altLang="zh-CN" sz="1600">
                        <a:solidFill>
                          <a:srgbClr val="444444"/>
                        </a:solidFill>
                        <a:latin typeface="Calibri" panose="020F0502020204030204"/>
                        <a:ea typeface="Calibri" panose="020F0502020204030204"/>
                      </a:endParaRPr>
                    </a:p>
                  </a:txBody>
                  <a:tcPr marL="95250" marR="95250" marT="63500" marB="63500" anchor="ctr">
                    <a:lnL w="12700" cap="flat" cmpd="sng">
                      <a:solidFill>
                        <a:srgbClr val="CCCCCC"/>
                      </a:solidFill>
                      <a:prstDash val="solid"/>
                      <a:headEnd type="none" w="med" len="med"/>
                      <a:tailEnd type="none" w="med" len="med"/>
                    </a:lnL>
                    <a:lnR w="6350" cap="flat" cmpd="sng">
                      <a:solidFill>
                        <a:srgbClr val="AAAAAA"/>
                      </a:solidFill>
                      <a:prstDash val="solid"/>
                      <a:headEnd type="none" w="med" len="med"/>
                      <a:tailEnd type="none" w="med" len="med"/>
                    </a:lnR>
                    <a:lnT w="3175" cap="flat" cmpd="sng">
                      <a:solidFill>
                        <a:srgbClr val="CCCCCC"/>
                      </a:solidFill>
                      <a:prstDash val="solid"/>
                      <a:headEnd type="none" w="med" len="med"/>
                      <a:tailEnd type="none" w="med" len="med"/>
                    </a:lnT>
                    <a:lnB w="3175" cap="flat" cmpd="sng">
                      <a:solidFill>
                        <a:srgbClr val="CCCCCC"/>
                      </a:solidFill>
                      <a:prstDash val="solid"/>
                      <a:headEnd type="none" w="med" len="med"/>
                      <a:tailEnd type="none" w="med" len="med"/>
                    </a:lnB>
                    <a:solidFill>
                      <a:srgbClr val="FBEEF0"/>
                    </a:solidFill>
                  </a:tcPr>
                </a:tc>
              </a:tr>
              <a:tr h="370840">
                <a:tc>
                  <a:txBody>
                    <a:bodyPr/>
                    <a:lstStyle/>
                    <a:p>
                      <a:pPr marL="95250" indent="0" algn="l">
                        <a:spcBef>
                          <a:spcPct val="0"/>
                        </a:spcBef>
                        <a:spcAft>
                          <a:spcPct val="0"/>
                        </a:spcAft>
                      </a:pPr>
                      <a:r>
                        <a:rPr lang="en-US" altLang="zh-CN" sz="1600" b="1">
                          <a:solidFill>
                            <a:srgbClr val="222222"/>
                          </a:solidFill>
                          <a:latin typeface="Calibri" panose="020F0502020204030204"/>
                          <a:ea typeface="Calibri" panose="020F0502020204030204"/>
                        </a:rPr>
                        <a:t>Age</a:t>
                      </a:r>
                      <a:endParaRPr lang="en-US" altLang="zh-CN" sz="1600" b="1">
                        <a:solidFill>
                          <a:srgbClr val="222222"/>
                        </a:solidFill>
                        <a:latin typeface="Calibri" panose="020F0502020204030204"/>
                        <a:ea typeface="Calibri" panose="020F0502020204030204"/>
                      </a:endParaRPr>
                    </a:p>
                  </a:txBody>
                  <a:tcPr marL="95250" marR="95250" marT="63500" marB="63500" anchor="ctr">
                    <a:lnL w="12700" cap="flat" cmpd="sng">
                      <a:solidFill>
                        <a:srgbClr val="AAAAAA"/>
                      </a:solidFill>
                      <a:prstDash val="solid"/>
                      <a:headEnd type="none" w="med" len="med"/>
                      <a:tailEnd type="none" w="med" len="med"/>
                    </a:lnL>
                    <a:lnR w="12700" cap="flat" cmpd="sng">
                      <a:solidFill>
                        <a:srgbClr val="CCCCCC"/>
                      </a:solidFill>
                      <a:prstDash val="solid"/>
                      <a:headEnd type="none" w="med" len="med"/>
                      <a:tailEnd type="none" w="med" len="med"/>
                    </a:lnR>
                    <a:lnT w="3175" cap="flat" cmpd="sng">
                      <a:solidFill>
                        <a:srgbClr val="CCCCCC"/>
                      </a:solidFill>
                      <a:prstDash val="solid"/>
                      <a:headEnd type="none" w="med" len="med"/>
                      <a:tailEnd type="none" w="med" len="med"/>
                    </a:lnT>
                    <a:lnB w="3175" cap="flat" cmpd="sng">
                      <a:solidFill>
                        <a:srgbClr val="CCCCCC"/>
                      </a:solidFill>
                      <a:prstDash val="solid"/>
                      <a:headEnd type="none" w="med" len="med"/>
                      <a:tailEnd type="none" w="med" len="med"/>
                    </a:lnB>
                    <a:solidFill>
                      <a:srgbClr val="EDEDED"/>
                    </a:solidFill>
                  </a:tcPr>
                </a:tc>
                <a:tc>
                  <a:txBody>
                    <a:bodyPr/>
                    <a:lstStyle/>
                    <a:p>
                      <a:pPr marL="26670" indent="0" algn="l">
                        <a:spcBef>
                          <a:spcPct val="0"/>
                        </a:spcBef>
                        <a:spcAft>
                          <a:spcPct val="0"/>
                        </a:spcAft>
                      </a:pPr>
                      <a:r>
                        <a:rPr lang="en-US" altLang="zh-CN" sz="1600" i="1">
                          <a:solidFill>
                            <a:srgbClr val="444444"/>
                          </a:solidFill>
                          <a:latin typeface="Calibri" panose="020F0502020204030204"/>
                          <a:ea typeface="Calibri" panose="020F0502020204030204"/>
                        </a:rPr>
                        <a:t>M</a:t>
                      </a:r>
                      <a:r>
                        <a:rPr lang="en-US" altLang="zh-CN" sz="1600">
                          <a:solidFill>
                            <a:srgbClr val="444444"/>
                          </a:solidFill>
                          <a:latin typeface="Calibri" panose="020F0502020204030204"/>
                          <a:ea typeface="Calibri" panose="020F0502020204030204"/>
                        </a:rPr>
                        <a:t> = 22.83, </a:t>
                      </a:r>
                      <a:r>
                        <a:rPr lang="en-US" altLang="zh-CN" sz="1600" i="1">
                          <a:solidFill>
                            <a:srgbClr val="444444"/>
                          </a:solidFill>
                          <a:latin typeface="Calibri" panose="020F0502020204030204"/>
                          <a:ea typeface="Calibri" panose="020F0502020204030204"/>
                        </a:rPr>
                        <a:t>SD</a:t>
                      </a:r>
                      <a:r>
                        <a:rPr lang="en-US" altLang="zh-CN" sz="1600">
                          <a:solidFill>
                            <a:srgbClr val="444444"/>
                          </a:solidFill>
                          <a:latin typeface="Calibri" panose="020F0502020204030204"/>
                          <a:ea typeface="Calibri" panose="020F0502020204030204"/>
                        </a:rPr>
                        <a:t> = 4.92</a:t>
                      </a:r>
                      <a:endParaRPr lang="en-US" altLang="zh-CN" sz="1600">
                        <a:solidFill>
                          <a:srgbClr val="444444"/>
                        </a:solidFill>
                        <a:latin typeface="Calibri" panose="020F0502020204030204"/>
                        <a:ea typeface="Calibri" panose="020F0502020204030204"/>
                      </a:endParaRPr>
                    </a:p>
                  </a:txBody>
                  <a:tcPr marL="95250" marR="95250" marT="63500" marB="635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3175" cap="flat" cmpd="sng">
                      <a:solidFill>
                        <a:srgbClr val="CCCCCC"/>
                      </a:solidFill>
                      <a:prstDash val="solid"/>
                      <a:headEnd type="none" w="med" len="med"/>
                      <a:tailEnd type="none" w="med" len="med"/>
                    </a:lnT>
                    <a:lnB w="3175" cap="flat" cmpd="sng">
                      <a:solidFill>
                        <a:srgbClr val="CCCCCC"/>
                      </a:solidFill>
                      <a:prstDash val="solid"/>
                      <a:headEnd type="none" w="med" len="med"/>
                      <a:tailEnd type="none" w="med" len="med"/>
                    </a:lnB>
                    <a:solidFill>
                      <a:srgbClr val="FFFFFF"/>
                    </a:solidFill>
                  </a:tcPr>
                </a:tc>
                <a:tc>
                  <a:txBody>
                    <a:bodyPr/>
                    <a:lstStyle/>
                    <a:p>
                      <a:pPr marL="26670" indent="0" algn="l">
                        <a:spcBef>
                          <a:spcPct val="0"/>
                        </a:spcBef>
                        <a:spcAft>
                          <a:spcPct val="0"/>
                        </a:spcAft>
                      </a:pPr>
                      <a:r>
                        <a:rPr lang="en-US" altLang="zh-CN" sz="1600" i="1">
                          <a:solidFill>
                            <a:srgbClr val="444444"/>
                          </a:solidFill>
                          <a:latin typeface="Calibri" panose="020F0502020204030204"/>
                          <a:ea typeface="Calibri" panose="020F0502020204030204"/>
                        </a:rPr>
                        <a:t>M</a:t>
                      </a:r>
                      <a:r>
                        <a:rPr lang="en-US" altLang="zh-CN" sz="1600">
                          <a:solidFill>
                            <a:srgbClr val="444444"/>
                          </a:solidFill>
                          <a:latin typeface="Calibri" panose="020F0502020204030204"/>
                          <a:ea typeface="Calibri" panose="020F0502020204030204"/>
                        </a:rPr>
                        <a:t> = 25.43, </a:t>
                      </a:r>
                      <a:r>
                        <a:rPr lang="en-US" altLang="zh-CN" sz="1600" i="1">
                          <a:solidFill>
                            <a:srgbClr val="444444"/>
                          </a:solidFill>
                          <a:latin typeface="Calibri" panose="020F0502020204030204"/>
                          <a:ea typeface="Calibri" panose="020F0502020204030204"/>
                        </a:rPr>
                        <a:t>SD</a:t>
                      </a:r>
                      <a:r>
                        <a:rPr lang="en-US" altLang="zh-CN" sz="1600">
                          <a:solidFill>
                            <a:srgbClr val="444444"/>
                          </a:solidFill>
                          <a:latin typeface="Calibri" panose="020F0502020204030204"/>
                          <a:ea typeface="Calibri" panose="020F0502020204030204"/>
                        </a:rPr>
                        <a:t> = 8.66</a:t>
                      </a:r>
                      <a:endParaRPr lang="en-US" altLang="zh-CN" sz="1600">
                        <a:solidFill>
                          <a:srgbClr val="444444"/>
                        </a:solidFill>
                        <a:latin typeface="Calibri" panose="020F0502020204030204"/>
                        <a:ea typeface="Calibri" panose="020F0502020204030204"/>
                      </a:endParaRPr>
                    </a:p>
                  </a:txBody>
                  <a:tcPr marL="95250" marR="95250" marT="63500" marB="63500" anchor="ctr">
                    <a:lnL w="12700" cap="flat" cmpd="sng">
                      <a:solidFill>
                        <a:srgbClr val="CCCCCC"/>
                      </a:solidFill>
                      <a:prstDash val="solid"/>
                      <a:headEnd type="none" w="med" len="med"/>
                      <a:tailEnd type="none" w="med" len="med"/>
                    </a:lnL>
                    <a:lnR w="6350" cap="flat" cmpd="sng">
                      <a:solidFill>
                        <a:srgbClr val="AAAAAA"/>
                      </a:solidFill>
                      <a:prstDash val="solid"/>
                      <a:headEnd type="none" w="med" len="med"/>
                      <a:tailEnd type="none" w="med" len="med"/>
                    </a:lnR>
                    <a:lnT w="3175" cap="flat" cmpd="sng">
                      <a:solidFill>
                        <a:srgbClr val="CCCCCC"/>
                      </a:solidFill>
                      <a:prstDash val="solid"/>
                      <a:headEnd type="none" w="med" len="med"/>
                      <a:tailEnd type="none" w="med" len="med"/>
                    </a:lnT>
                    <a:lnB w="3175" cap="flat" cmpd="sng">
                      <a:solidFill>
                        <a:srgbClr val="CCCCCC"/>
                      </a:solidFill>
                      <a:prstDash val="solid"/>
                      <a:headEnd type="none" w="med" len="med"/>
                      <a:tailEnd type="none" w="med" len="med"/>
                    </a:lnB>
                    <a:solidFill>
                      <a:srgbClr val="FFFFFF"/>
                    </a:solidFill>
                  </a:tcPr>
                </a:tc>
              </a:tr>
              <a:tr h="370840">
                <a:tc>
                  <a:txBody>
                    <a:bodyPr/>
                    <a:lstStyle/>
                    <a:p>
                      <a:pPr marL="95250" indent="0" algn="l">
                        <a:spcBef>
                          <a:spcPct val="0"/>
                        </a:spcBef>
                        <a:spcAft>
                          <a:spcPct val="0"/>
                        </a:spcAft>
                      </a:pPr>
                      <a:r>
                        <a:rPr lang="en-US" altLang="zh-CN" sz="1600" b="1">
                          <a:solidFill>
                            <a:srgbClr val="222222"/>
                          </a:solidFill>
                          <a:latin typeface="Calibri" panose="020F0502020204030204"/>
                          <a:ea typeface="Calibri" panose="020F0502020204030204"/>
                        </a:rPr>
                        <a:t>Gender</a:t>
                      </a:r>
                      <a:endParaRPr lang="en-US" altLang="zh-CN" sz="1600" b="1">
                        <a:solidFill>
                          <a:srgbClr val="222222"/>
                        </a:solidFill>
                        <a:latin typeface="Calibri" panose="020F0502020204030204"/>
                        <a:ea typeface="Calibri" panose="020F0502020204030204"/>
                      </a:endParaRPr>
                    </a:p>
                  </a:txBody>
                  <a:tcPr marL="95250" marR="95250" marT="63500" marB="63500" anchor="ctr">
                    <a:lnL w="12700" cap="flat" cmpd="sng">
                      <a:solidFill>
                        <a:srgbClr val="AAAAAA"/>
                      </a:solidFill>
                      <a:prstDash val="solid"/>
                      <a:headEnd type="none" w="med" len="med"/>
                      <a:tailEnd type="none" w="med" len="med"/>
                    </a:lnL>
                    <a:lnR w="12700" cap="flat" cmpd="sng">
                      <a:solidFill>
                        <a:srgbClr val="CCCCCC"/>
                      </a:solidFill>
                      <a:prstDash val="solid"/>
                      <a:headEnd type="none" w="med" len="med"/>
                      <a:tailEnd type="none" w="med" len="med"/>
                    </a:lnR>
                    <a:lnT w="3175" cap="flat" cmpd="sng">
                      <a:solidFill>
                        <a:srgbClr val="CCCCCC"/>
                      </a:solidFill>
                      <a:prstDash val="solid"/>
                      <a:headEnd type="none" w="med" len="med"/>
                      <a:tailEnd type="none" w="med" len="med"/>
                    </a:lnT>
                    <a:lnB w="3175" cap="flat" cmpd="sng">
                      <a:solidFill>
                        <a:srgbClr val="CCCCCC"/>
                      </a:solidFill>
                      <a:prstDash val="solid"/>
                      <a:headEnd type="none" w="med" len="med"/>
                      <a:tailEnd type="none" w="med" len="med"/>
                    </a:lnB>
                    <a:solidFill>
                      <a:srgbClr val="EDEDED"/>
                    </a:solidFill>
                  </a:tcPr>
                </a:tc>
                <a:tc>
                  <a:txBody>
                    <a:bodyPr/>
                    <a:lstStyle/>
                    <a:p>
                      <a:pPr marL="95250" indent="0" algn="l">
                        <a:spcBef>
                          <a:spcPct val="0"/>
                        </a:spcBef>
                        <a:spcAft>
                          <a:spcPct val="0"/>
                        </a:spcAft>
                      </a:pPr>
                      <a:r>
                        <a:rPr lang="en-US" altLang="zh-CN" sz="1600">
                          <a:solidFill>
                            <a:srgbClr val="444444"/>
                          </a:solidFill>
                          <a:latin typeface="Calibri" panose="020F0502020204030204"/>
                          <a:ea typeface="Calibri" panose="020F0502020204030204"/>
                        </a:rPr>
                        <a:t>Women (68.42%)</a:t>
                      </a:r>
                      <a:endParaRPr lang="en-US" altLang="zh-CN" sz="1600">
                        <a:solidFill>
                          <a:srgbClr val="444444"/>
                        </a:solidFill>
                        <a:latin typeface="Calibri" panose="020F0502020204030204"/>
                        <a:ea typeface="Calibri" panose="020F0502020204030204"/>
                      </a:endParaRPr>
                    </a:p>
                  </a:txBody>
                  <a:tcPr marL="95250" marR="95250" marT="63500" marB="635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3175" cap="flat" cmpd="sng">
                      <a:solidFill>
                        <a:srgbClr val="CCCCCC"/>
                      </a:solidFill>
                      <a:prstDash val="solid"/>
                      <a:headEnd type="none" w="med" len="med"/>
                      <a:tailEnd type="none" w="med" len="med"/>
                    </a:lnT>
                    <a:lnB w="3175" cap="flat" cmpd="sng">
                      <a:solidFill>
                        <a:srgbClr val="CCCCCC"/>
                      </a:solidFill>
                      <a:prstDash val="solid"/>
                      <a:headEnd type="none" w="med" len="med"/>
                      <a:tailEnd type="none" w="med" len="med"/>
                    </a:lnB>
                    <a:solidFill>
                      <a:srgbClr val="F2F5FB"/>
                    </a:solidFill>
                  </a:tcPr>
                </a:tc>
                <a:tc>
                  <a:txBody>
                    <a:bodyPr/>
                    <a:lstStyle/>
                    <a:p>
                      <a:pPr marL="95250" indent="0" algn="l">
                        <a:spcBef>
                          <a:spcPct val="0"/>
                        </a:spcBef>
                        <a:spcAft>
                          <a:spcPct val="0"/>
                        </a:spcAft>
                      </a:pPr>
                      <a:r>
                        <a:rPr lang="en-US" altLang="zh-CN" sz="1600">
                          <a:solidFill>
                            <a:srgbClr val="444444"/>
                          </a:solidFill>
                          <a:latin typeface="Calibri" panose="020F0502020204030204"/>
                          <a:ea typeface="Calibri" panose="020F0502020204030204"/>
                        </a:rPr>
                        <a:t>Women (69.91%)</a:t>
                      </a:r>
                      <a:endParaRPr lang="en-US" altLang="zh-CN" sz="1600">
                        <a:solidFill>
                          <a:srgbClr val="444444"/>
                        </a:solidFill>
                        <a:latin typeface="Calibri" panose="020F0502020204030204"/>
                        <a:ea typeface="Calibri" panose="020F0502020204030204"/>
                      </a:endParaRPr>
                    </a:p>
                  </a:txBody>
                  <a:tcPr marL="95250" marR="95250" marT="63500" marB="63500" anchor="ctr">
                    <a:lnL w="12700" cap="flat" cmpd="sng">
                      <a:solidFill>
                        <a:srgbClr val="CCCCCC"/>
                      </a:solidFill>
                      <a:prstDash val="solid"/>
                      <a:headEnd type="none" w="med" len="med"/>
                      <a:tailEnd type="none" w="med" len="med"/>
                    </a:lnL>
                    <a:lnR w="6350" cap="flat" cmpd="sng">
                      <a:solidFill>
                        <a:srgbClr val="AAAAAA"/>
                      </a:solidFill>
                      <a:prstDash val="solid"/>
                      <a:headEnd type="none" w="med" len="med"/>
                      <a:tailEnd type="none" w="med" len="med"/>
                    </a:lnR>
                    <a:lnT w="3175" cap="flat" cmpd="sng">
                      <a:solidFill>
                        <a:srgbClr val="CCCCCC"/>
                      </a:solidFill>
                      <a:prstDash val="solid"/>
                      <a:headEnd type="none" w="med" len="med"/>
                      <a:tailEnd type="none" w="med" len="med"/>
                    </a:lnT>
                    <a:lnB w="3175" cap="flat" cmpd="sng">
                      <a:solidFill>
                        <a:srgbClr val="CCCCCC"/>
                      </a:solidFill>
                      <a:prstDash val="solid"/>
                      <a:headEnd type="none" w="med" len="med"/>
                      <a:tailEnd type="none" w="med" len="med"/>
                    </a:lnB>
                    <a:solidFill>
                      <a:srgbClr val="FBEEF0"/>
                    </a:solidFill>
                  </a:tcPr>
                </a:tc>
              </a:tr>
              <a:tr h="614680">
                <a:tc>
                  <a:txBody>
                    <a:bodyPr/>
                    <a:lstStyle/>
                    <a:p>
                      <a:pPr marL="95250" indent="0" algn="l">
                        <a:spcBef>
                          <a:spcPct val="0"/>
                        </a:spcBef>
                        <a:spcAft>
                          <a:spcPct val="0"/>
                        </a:spcAft>
                      </a:pPr>
                      <a:r>
                        <a:rPr lang="en-US" altLang="zh-CN" sz="1600" b="1">
                          <a:solidFill>
                            <a:srgbClr val="222222"/>
                          </a:solidFill>
                          <a:latin typeface="Calibri" panose="020F0502020204030204"/>
                          <a:ea typeface="Calibri" panose="020F0502020204030204"/>
                        </a:rPr>
                        <a:t>Current status</a:t>
                      </a:r>
                      <a:endParaRPr lang="en-US" altLang="zh-CN" sz="1600" b="1">
                        <a:solidFill>
                          <a:srgbClr val="222222"/>
                        </a:solidFill>
                        <a:latin typeface="Calibri" panose="020F0502020204030204"/>
                        <a:ea typeface="Calibri" panose="020F0502020204030204"/>
                      </a:endParaRPr>
                    </a:p>
                  </a:txBody>
                  <a:tcPr marL="95250" marR="95250" marT="63500" marB="63500" anchor="ctr">
                    <a:lnL w="12700" cap="flat" cmpd="sng">
                      <a:solidFill>
                        <a:srgbClr val="AAAAAA"/>
                      </a:solidFill>
                      <a:prstDash val="solid"/>
                      <a:headEnd type="none" w="med" len="med"/>
                      <a:tailEnd type="none" w="med" len="med"/>
                    </a:lnL>
                    <a:lnR w="12700" cap="flat" cmpd="sng">
                      <a:solidFill>
                        <a:srgbClr val="CCCCCC"/>
                      </a:solidFill>
                      <a:prstDash val="solid"/>
                      <a:headEnd type="none" w="med" len="med"/>
                      <a:tailEnd type="none" w="med" len="med"/>
                    </a:lnR>
                    <a:lnT w="3175" cap="flat" cmpd="sng">
                      <a:solidFill>
                        <a:srgbClr val="CCCCCC"/>
                      </a:solidFill>
                      <a:prstDash val="solid"/>
                      <a:headEnd type="none" w="med" len="med"/>
                      <a:tailEnd type="none" w="med" len="med"/>
                    </a:lnT>
                    <a:lnB w="3175" cap="flat" cmpd="sng">
                      <a:solidFill>
                        <a:srgbClr val="CCCCCC"/>
                      </a:solidFill>
                      <a:prstDash val="solid"/>
                      <a:headEnd type="none" w="med" len="med"/>
                      <a:tailEnd type="none" w="med" len="med"/>
                    </a:lnB>
                    <a:solidFill>
                      <a:srgbClr val="EDEDED"/>
                    </a:solidFill>
                  </a:tcPr>
                </a:tc>
                <a:tc>
                  <a:txBody>
                    <a:bodyPr/>
                    <a:lstStyle/>
                    <a:p>
                      <a:pPr marL="95250" indent="0" algn="l">
                        <a:spcBef>
                          <a:spcPct val="0"/>
                        </a:spcBef>
                        <a:spcAft>
                          <a:spcPct val="0"/>
                        </a:spcAft>
                      </a:pPr>
                      <a:r>
                        <a:rPr lang="en-US" altLang="zh-CN" sz="1600">
                          <a:solidFill>
                            <a:srgbClr val="444444"/>
                          </a:solidFill>
                          <a:latin typeface="Calibri" panose="020F0502020204030204"/>
                          <a:ea typeface="Calibri" panose="020F0502020204030204"/>
                        </a:rPr>
                        <a:t>Undergraduate students (36.84%); Working (32.89%)</a:t>
                      </a:r>
                      <a:endParaRPr lang="en-US" altLang="zh-CN" sz="1600">
                        <a:solidFill>
                          <a:srgbClr val="444444"/>
                        </a:solidFill>
                        <a:latin typeface="Calibri" panose="020F0502020204030204"/>
                        <a:ea typeface="Calibri" panose="020F0502020204030204"/>
                      </a:endParaRPr>
                    </a:p>
                  </a:txBody>
                  <a:tcPr marL="95250" marR="95250" marT="63500" marB="635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3175" cap="flat" cmpd="sng">
                      <a:solidFill>
                        <a:srgbClr val="CCCCCC"/>
                      </a:solidFill>
                      <a:prstDash val="solid"/>
                      <a:headEnd type="none" w="med" len="med"/>
                      <a:tailEnd type="none" w="med" len="med"/>
                    </a:lnT>
                    <a:lnB w="3175" cap="flat" cmpd="sng">
                      <a:solidFill>
                        <a:srgbClr val="CCCCCC"/>
                      </a:solidFill>
                      <a:prstDash val="solid"/>
                      <a:headEnd type="none" w="med" len="med"/>
                      <a:tailEnd type="none" w="med" len="med"/>
                    </a:lnB>
                    <a:solidFill>
                      <a:srgbClr val="FFFFFF"/>
                    </a:solidFill>
                  </a:tcPr>
                </a:tc>
                <a:tc>
                  <a:txBody>
                    <a:bodyPr/>
                    <a:lstStyle/>
                    <a:p>
                      <a:pPr marL="95250" indent="0" algn="l">
                        <a:spcBef>
                          <a:spcPct val="0"/>
                        </a:spcBef>
                        <a:spcAft>
                          <a:spcPct val="0"/>
                        </a:spcAft>
                      </a:pPr>
                      <a:r>
                        <a:rPr lang="en-US" altLang="zh-CN" sz="1600">
                          <a:solidFill>
                            <a:srgbClr val="444444"/>
                          </a:solidFill>
                          <a:latin typeface="Calibri" panose="020F0502020204030204"/>
                          <a:ea typeface="Calibri" panose="020F0502020204030204"/>
                        </a:rPr>
                        <a:t>Undergraduate students (33.63%); Working (30.97%)</a:t>
                      </a:r>
                      <a:endParaRPr lang="en-US" altLang="zh-CN" sz="1600">
                        <a:solidFill>
                          <a:srgbClr val="444444"/>
                        </a:solidFill>
                        <a:latin typeface="Calibri" panose="020F0502020204030204"/>
                        <a:ea typeface="Calibri" panose="020F0502020204030204"/>
                      </a:endParaRPr>
                    </a:p>
                  </a:txBody>
                  <a:tcPr marL="95250" marR="95250" marT="63500" marB="63500" anchor="ctr">
                    <a:lnL w="12700" cap="flat" cmpd="sng">
                      <a:solidFill>
                        <a:srgbClr val="CCCCCC"/>
                      </a:solidFill>
                      <a:prstDash val="solid"/>
                      <a:headEnd type="none" w="med" len="med"/>
                      <a:tailEnd type="none" w="med" len="med"/>
                    </a:lnL>
                    <a:lnR w="6350" cap="flat" cmpd="sng">
                      <a:solidFill>
                        <a:srgbClr val="AAAAAA"/>
                      </a:solidFill>
                      <a:prstDash val="solid"/>
                      <a:headEnd type="none" w="med" len="med"/>
                      <a:tailEnd type="none" w="med" len="med"/>
                    </a:lnR>
                    <a:lnT w="3175" cap="flat" cmpd="sng">
                      <a:solidFill>
                        <a:srgbClr val="CCCCCC"/>
                      </a:solidFill>
                      <a:prstDash val="solid"/>
                      <a:headEnd type="none" w="med" len="med"/>
                      <a:tailEnd type="none" w="med" len="med"/>
                    </a:lnT>
                    <a:lnB w="3175" cap="flat" cmpd="sng">
                      <a:solidFill>
                        <a:srgbClr val="CCCCCC"/>
                      </a:solidFill>
                      <a:prstDash val="solid"/>
                      <a:headEnd type="none" w="med" len="med"/>
                      <a:tailEnd type="none" w="med" len="med"/>
                    </a:lnB>
                    <a:solidFill>
                      <a:srgbClr val="FFFFFF"/>
                    </a:solidFill>
                  </a:tcPr>
                </a:tc>
              </a:tr>
              <a:tr h="614680">
                <a:tc>
                  <a:txBody>
                    <a:bodyPr/>
                    <a:lstStyle/>
                    <a:p>
                      <a:pPr marL="95250" indent="0" algn="l">
                        <a:spcBef>
                          <a:spcPct val="0"/>
                        </a:spcBef>
                        <a:spcAft>
                          <a:spcPct val="0"/>
                        </a:spcAft>
                      </a:pPr>
                      <a:r>
                        <a:rPr lang="en-US" altLang="zh-CN" sz="1600" b="1">
                          <a:solidFill>
                            <a:srgbClr val="222222"/>
                          </a:solidFill>
                          <a:latin typeface="Calibri" panose="020F0502020204030204"/>
                          <a:ea typeface="Calibri" panose="020F0502020204030204"/>
                        </a:rPr>
                        <a:t>Contact frequency</a:t>
                      </a:r>
                      <a:endParaRPr lang="en-US" altLang="zh-CN" sz="1600" b="1">
                        <a:solidFill>
                          <a:srgbClr val="222222"/>
                        </a:solidFill>
                        <a:latin typeface="Calibri" panose="020F0502020204030204"/>
                        <a:ea typeface="Calibri" panose="020F0502020204030204"/>
                      </a:endParaRPr>
                    </a:p>
                  </a:txBody>
                  <a:tcPr marL="95250" marR="95250" marT="63500" marB="63500" anchor="ctr">
                    <a:lnL w="12700" cap="flat" cmpd="sng">
                      <a:solidFill>
                        <a:srgbClr val="AAAAAA"/>
                      </a:solidFill>
                      <a:prstDash val="solid"/>
                      <a:headEnd type="none" w="med" len="med"/>
                      <a:tailEnd type="none" w="med" len="med"/>
                    </a:lnL>
                    <a:lnR w="12700" cap="flat" cmpd="sng">
                      <a:solidFill>
                        <a:srgbClr val="CCCCCC"/>
                      </a:solidFill>
                      <a:prstDash val="solid"/>
                      <a:headEnd type="none" w="med" len="med"/>
                      <a:tailEnd type="none" w="med" len="med"/>
                    </a:lnR>
                    <a:lnT w="3175" cap="flat" cmpd="sng">
                      <a:solidFill>
                        <a:srgbClr val="CCCCCC"/>
                      </a:solidFill>
                      <a:prstDash val="solid"/>
                      <a:headEnd type="none" w="med" len="med"/>
                      <a:tailEnd type="none" w="med" len="med"/>
                    </a:lnT>
                    <a:lnB w="3175" cap="flat" cmpd="sng">
                      <a:solidFill>
                        <a:srgbClr val="CCCCCC"/>
                      </a:solidFill>
                      <a:prstDash val="solid"/>
                      <a:headEnd type="none" w="med" len="med"/>
                      <a:tailEnd type="none" w="med" len="med"/>
                    </a:lnB>
                    <a:solidFill>
                      <a:srgbClr val="EDEDED"/>
                    </a:solidFill>
                  </a:tcPr>
                </a:tc>
                <a:tc>
                  <a:txBody>
                    <a:bodyPr/>
                    <a:lstStyle/>
                    <a:p>
                      <a:pPr marL="95250" indent="0" algn="l">
                        <a:spcBef>
                          <a:spcPct val="0"/>
                        </a:spcBef>
                        <a:spcAft>
                          <a:spcPct val="0"/>
                        </a:spcAft>
                      </a:pPr>
                      <a:r>
                        <a:rPr lang="en-US" altLang="zh-CN" sz="1600">
                          <a:solidFill>
                            <a:srgbClr val="444444"/>
                          </a:solidFill>
                          <a:latin typeface="Calibri" panose="020F0502020204030204"/>
                          <a:ea typeface="Calibri" panose="020F0502020204030204"/>
                        </a:rPr>
                        <a:t>Often (47.37%); Sometimes (19.74%)</a:t>
                      </a:r>
                      <a:endParaRPr lang="en-US" altLang="zh-CN" sz="1600">
                        <a:solidFill>
                          <a:srgbClr val="444444"/>
                        </a:solidFill>
                        <a:latin typeface="Calibri" panose="020F0502020204030204"/>
                        <a:ea typeface="Calibri" panose="020F0502020204030204"/>
                      </a:endParaRPr>
                    </a:p>
                  </a:txBody>
                  <a:tcPr marL="95250" marR="95250" marT="63500" marB="635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3175" cap="flat" cmpd="sng">
                      <a:solidFill>
                        <a:srgbClr val="CCCCCC"/>
                      </a:solidFill>
                      <a:prstDash val="solid"/>
                      <a:headEnd type="none" w="med" len="med"/>
                      <a:tailEnd type="none" w="med" len="med"/>
                    </a:lnT>
                    <a:lnB w="3175" cap="flat" cmpd="sng">
                      <a:solidFill>
                        <a:srgbClr val="CCCCCC"/>
                      </a:solidFill>
                      <a:prstDash val="solid"/>
                      <a:headEnd type="none" w="med" len="med"/>
                      <a:tailEnd type="none" w="med" len="med"/>
                    </a:lnB>
                    <a:solidFill>
                      <a:srgbClr val="F2F5FB"/>
                    </a:solidFill>
                  </a:tcPr>
                </a:tc>
                <a:tc>
                  <a:txBody>
                    <a:bodyPr/>
                    <a:lstStyle/>
                    <a:p>
                      <a:pPr marL="95250" indent="0" algn="l">
                        <a:spcBef>
                          <a:spcPct val="0"/>
                        </a:spcBef>
                        <a:spcAft>
                          <a:spcPct val="0"/>
                        </a:spcAft>
                      </a:pPr>
                      <a:r>
                        <a:rPr lang="en-US" altLang="zh-CN" sz="1600">
                          <a:solidFill>
                            <a:srgbClr val="444444"/>
                          </a:solidFill>
                          <a:latin typeface="Calibri" panose="020F0502020204030204"/>
                          <a:ea typeface="Calibri" panose="020F0502020204030204"/>
                        </a:rPr>
                        <a:t>—</a:t>
                      </a:r>
                      <a:endParaRPr lang="en-US" altLang="zh-CN" sz="1600">
                        <a:solidFill>
                          <a:srgbClr val="444444"/>
                        </a:solidFill>
                        <a:latin typeface="Calibri" panose="020F0502020204030204"/>
                        <a:ea typeface="Calibri" panose="020F0502020204030204"/>
                      </a:endParaRPr>
                    </a:p>
                  </a:txBody>
                  <a:tcPr marL="95250" marR="95250" marT="63500" marB="63500" anchor="ctr">
                    <a:lnL w="12700" cap="flat" cmpd="sng">
                      <a:solidFill>
                        <a:srgbClr val="CCCCCC"/>
                      </a:solidFill>
                      <a:prstDash val="solid"/>
                      <a:headEnd type="none" w="med" len="med"/>
                      <a:tailEnd type="none" w="med" len="med"/>
                    </a:lnL>
                    <a:lnR w="6350" cap="flat" cmpd="sng">
                      <a:solidFill>
                        <a:srgbClr val="AAAAAA"/>
                      </a:solidFill>
                      <a:prstDash val="solid"/>
                      <a:headEnd type="none" w="med" len="med"/>
                      <a:tailEnd type="none" w="med" len="med"/>
                    </a:lnR>
                    <a:lnT w="3175" cap="flat" cmpd="sng">
                      <a:solidFill>
                        <a:srgbClr val="CCCCCC"/>
                      </a:solidFill>
                      <a:prstDash val="solid"/>
                      <a:headEnd type="none" w="med" len="med"/>
                      <a:tailEnd type="none" w="med" len="med"/>
                    </a:lnT>
                    <a:lnB w="3175" cap="flat" cmpd="sng">
                      <a:solidFill>
                        <a:srgbClr val="CCCCCC"/>
                      </a:solidFill>
                      <a:prstDash val="solid"/>
                      <a:headEnd type="none" w="med" len="med"/>
                      <a:tailEnd type="none" w="med" len="med"/>
                    </a:lnB>
                    <a:solidFill>
                      <a:srgbClr val="FBEEF0"/>
                    </a:solidFill>
                  </a:tcPr>
                </a:tc>
              </a:tr>
              <a:tr h="858520">
                <a:tc>
                  <a:txBody>
                    <a:bodyPr/>
                    <a:lstStyle/>
                    <a:p>
                      <a:pPr marL="95250" indent="0" algn="l">
                        <a:spcBef>
                          <a:spcPct val="0"/>
                        </a:spcBef>
                        <a:spcAft>
                          <a:spcPct val="0"/>
                        </a:spcAft>
                      </a:pPr>
                      <a:r>
                        <a:rPr lang="en-US" altLang="zh-CN" sz="1600" b="1">
                          <a:solidFill>
                            <a:srgbClr val="222222"/>
                          </a:solidFill>
                          <a:latin typeface="Calibri" panose="020F0502020204030204"/>
                          <a:ea typeface="Calibri" panose="020F0502020204030204"/>
                        </a:rPr>
                        <a:t>Primary relationship type</a:t>
                      </a:r>
                      <a:endParaRPr lang="en-US" altLang="zh-CN" sz="1600" b="1">
                        <a:solidFill>
                          <a:srgbClr val="222222"/>
                        </a:solidFill>
                        <a:latin typeface="Calibri" panose="020F0502020204030204"/>
                        <a:ea typeface="Calibri" panose="020F0502020204030204"/>
                      </a:endParaRPr>
                    </a:p>
                  </a:txBody>
                  <a:tcPr marL="95250" marR="95250" marT="63500" marB="63500" anchor="ctr">
                    <a:lnL w="12700" cap="flat" cmpd="sng">
                      <a:solidFill>
                        <a:srgbClr val="AAAAAA"/>
                      </a:solidFill>
                      <a:prstDash val="solid"/>
                      <a:headEnd type="none" w="med" len="med"/>
                      <a:tailEnd type="none" w="med" len="med"/>
                    </a:lnL>
                    <a:lnR w="12700" cap="flat" cmpd="sng">
                      <a:solidFill>
                        <a:srgbClr val="CCCCCC"/>
                      </a:solidFill>
                      <a:prstDash val="solid"/>
                      <a:headEnd type="none" w="med" len="med"/>
                      <a:tailEnd type="none" w="med" len="med"/>
                    </a:lnR>
                    <a:lnT w="3175" cap="flat" cmpd="sng">
                      <a:solidFill>
                        <a:srgbClr val="CCCCCC"/>
                      </a:solidFill>
                      <a:prstDash val="solid"/>
                      <a:headEnd type="none" w="med" len="med"/>
                      <a:tailEnd type="none" w="med" len="med"/>
                    </a:lnT>
                    <a:lnB w="3175" cap="flat" cmpd="sng">
                      <a:solidFill>
                        <a:srgbClr val="CCCCCC"/>
                      </a:solidFill>
                      <a:prstDash val="solid"/>
                      <a:headEnd type="none" w="med" len="med"/>
                      <a:tailEnd type="none" w="med" len="med"/>
                    </a:lnB>
                    <a:solidFill>
                      <a:srgbClr val="EDEDED"/>
                    </a:solidFill>
                  </a:tcPr>
                </a:tc>
                <a:tc>
                  <a:txBody>
                    <a:bodyPr/>
                    <a:lstStyle/>
                    <a:p>
                      <a:pPr marL="95250" indent="0" algn="l">
                        <a:spcBef>
                          <a:spcPct val="0"/>
                        </a:spcBef>
                        <a:spcAft>
                          <a:spcPct val="0"/>
                        </a:spcAft>
                      </a:pPr>
                      <a:r>
                        <a:rPr lang="en-US" altLang="zh-CN" sz="1600">
                          <a:solidFill>
                            <a:srgbClr val="444444"/>
                          </a:solidFill>
                          <a:latin typeface="Calibri" panose="020F0502020204030204"/>
                          <a:ea typeface="Calibri" panose="020F0502020204030204"/>
                        </a:rPr>
                        <a:t>Otome-game characters (44.74%); Anime/manga characters (19.74%)</a:t>
                      </a:r>
                      <a:endParaRPr lang="en-US" altLang="zh-CN" sz="1600">
                        <a:solidFill>
                          <a:srgbClr val="444444"/>
                        </a:solidFill>
                        <a:latin typeface="Calibri" panose="020F0502020204030204"/>
                        <a:ea typeface="Calibri" panose="020F0502020204030204"/>
                      </a:endParaRPr>
                    </a:p>
                  </a:txBody>
                  <a:tcPr marL="95250" marR="95250" marT="63500" marB="635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3175" cap="flat" cmpd="sng">
                      <a:solidFill>
                        <a:srgbClr val="CCCCCC"/>
                      </a:solidFill>
                      <a:prstDash val="solid"/>
                      <a:headEnd type="none" w="med" len="med"/>
                      <a:tailEnd type="none" w="med" len="med"/>
                    </a:lnT>
                    <a:lnB w="3175" cap="flat" cmpd="sng">
                      <a:solidFill>
                        <a:srgbClr val="CCCCCC"/>
                      </a:solidFill>
                      <a:prstDash val="solid"/>
                      <a:headEnd type="none" w="med" len="med"/>
                      <a:tailEnd type="none" w="med" len="med"/>
                    </a:lnB>
                    <a:solidFill>
                      <a:srgbClr val="FFFFFF"/>
                    </a:solidFill>
                  </a:tcPr>
                </a:tc>
                <a:tc>
                  <a:txBody>
                    <a:bodyPr/>
                    <a:lstStyle/>
                    <a:p>
                      <a:pPr marL="95250" indent="0" algn="l">
                        <a:spcBef>
                          <a:spcPct val="0"/>
                        </a:spcBef>
                        <a:spcAft>
                          <a:spcPct val="0"/>
                        </a:spcAft>
                      </a:pPr>
                      <a:r>
                        <a:rPr lang="en-US" altLang="zh-CN" sz="1600">
                          <a:solidFill>
                            <a:srgbClr val="444444"/>
                          </a:solidFill>
                          <a:latin typeface="Calibri" panose="020F0502020204030204"/>
                          <a:ea typeface="Calibri" panose="020F0502020204030204"/>
                        </a:rPr>
                        <a:t>—</a:t>
                      </a:r>
                      <a:endParaRPr lang="en-US" altLang="zh-CN" sz="1600">
                        <a:solidFill>
                          <a:srgbClr val="444444"/>
                        </a:solidFill>
                        <a:latin typeface="Calibri" panose="020F0502020204030204"/>
                        <a:ea typeface="Calibri" panose="020F0502020204030204"/>
                      </a:endParaRPr>
                    </a:p>
                  </a:txBody>
                  <a:tcPr marL="95250" marR="95250" marT="63500" marB="63500" anchor="ctr">
                    <a:lnL w="12700" cap="flat" cmpd="sng">
                      <a:solidFill>
                        <a:srgbClr val="CCCCCC"/>
                      </a:solidFill>
                      <a:prstDash val="solid"/>
                      <a:headEnd type="none" w="med" len="med"/>
                      <a:tailEnd type="none" w="med" len="med"/>
                    </a:lnL>
                    <a:lnR w="6350" cap="flat" cmpd="sng">
                      <a:solidFill>
                        <a:srgbClr val="AAAAAA"/>
                      </a:solidFill>
                      <a:prstDash val="solid"/>
                      <a:headEnd type="none" w="med" len="med"/>
                      <a:tailEnd type="none" w="med" len="med"/>
                    </a:lnR>
                    <a:lnT w="3175" cap="flat" cmpd="sng">
                      <a:solidFill>
                        <a:srgbClr val="CCCCCC"/>
                      </a:solidFill>
                      <a:prstDash val="solid"/>
                      <a:headEnd type="none" w="med" len="med"/>
                      <a:tailEnd type="none" w="med" len="med"/>
                    </a:lnT>
                    <a:lnB w="3175" cap="flat" cmpd="sng">
                      <a:solidFill>
                        <a:srgbClr val="CCCCCC"/>
                      </a:solidFill>
                      <a:prstDash val="solid"/>
                      <a:headEnd type="none" w="med" len="med"/>
                      <a:tailEnd type="none" w="med" len="med"/>
                    </a:lnB>
                    <a:solidFill>
                      <a:srgbClr val="FFFFFF"/>
                    </a:solidFill>
                  </a:tcPr>
                </a:tc>
              </a:tr>
              <a:tr h="614680">
                <a:tc>
                  <a:txBody>
                    <a:bodyPr/>
                    <a:lstStyle/>
                    <a:p>
                      <a:pPr marL="95250" indent="0" algn="l">
                        <a:spcBef>
                          <a:spcPct val="0"/>
                        </a:spcBef>
                        <a:spcAft>
                          <a:spcPct val="0"/>
                        </a:spcAft>
                      </a:pPr>
                      <a:r>
                        <a:rPr lang="en-US" altLang="zh-CN" sz="1600" b="1">
                          <a:solidFill>
                            <a:srgbClr val="222222"/>
                          </a:solidFill>
                          <a:latin typeface="Calibri" panose="020F0502020204030204"/>
                          <a:ea typeface="Calibri" panose="020F0502020204030204"/>
                        </a:rPr>
                        <a:t>Duration of involvement</a:t>
                      </a:r>
                      <a:endParaRPr lang="en-US" altLang="zh-CN" sz="1600" b="1">
                        <a:solidFill>
                          <a:srgbClr val="222222"/>
                        </a:solidFill>
                        <a:latin typeface="Calibri" panose="020F0502020204030204"/>
                        <a:ea typeface="Calibri" panose="020F0502020204030204"/>
                      </a:endParaRPr>
                    </a:p>
                  </a:txBody>
                  <a:tcPr marL="95250" marR="95250" marT="63500" marB="63500" anchor="ctr">
                    <a:lnL w="12700" cap="flat" cmpd="sng">
                      <a:solidFill>
                        <a:srgbClr val="AAAAAA"/>
                      </a:solidFill>
                      <a:prstDash val="solid"/>
                      <a:headEnd type="none" w="med" len="med"/>
                      <a:tailEnd type="none" w="med" len="med"/>
                    </a:lnL>
                    <a:lnR w="12700" cap="flat" cmpd="sng">
                      <a:solidFill>
                        <a:srgbClr val="CCCCCC"/>
                      </a:solidFill>
                      <a:prstDash val="solid"/>
                      <a:headEnd type="none" w="med" len="med"/>
                      <a:tailEnd type="none" w="med" len="med"/>
                    </a:lnR>
                    <a:lnT w="3175" cap="flat" cmpd="sng">
                      <a:solidFill>
                        <a:srgbClr val="CCCCCC"/>
                      </a:solidFill>
                      <a:prstDash val="solid"/>
                      <a:headEnd type="none" w="med" len="med"/>
                      <a:tailEnd type="none" w="med" len="med"/>
                    </a:lnT>
                    <a:lnB w="6350" cap="flat" cmpd="sng">
                      <a:solidFill>
                        <a:srgbClr val="AAAAAA"/>
                      </a:solidFill>
                      <a:prstDash val="solid"/>
                      <a:headEnd type="none" w="med" len="med"/>
                      <a:tailEnd type="none" w="med" len="med"/>
                    </a:lnB>
                    <a:solidFill>
                      <a:srgbClr val="EDEDED"/>
                    </a:solidFill>
                  </a:tcPr>
                </a:tc>
                <a:tc>
                  <a:txBody>
                    <a:bodyPr/>
                    <a:lstStyle/>
                    <a:p>
                      <a:pPr marL="95250" indent="0" algn="l">
                        <a:spcBef>
                          <a:spcPct val="0"/>
                        </a:spcBef>
                        <a:spcAft>
                          <a:spcPct val="0"/>
                        </a:spcAft>
                      </a:pPr>
                      <a:r>
                        <a:rPr lang="en-US" altLang="zh-CN" sz="1600">
                          <a:solidFill>
                            <a:srgbClr val="444444"/>
                          </a:solidFill>
                          <a:latin typeface="Calibri" panose="020F0502020204030204"/>
                          <a:ea typeface="Calibri" panose="020F0502020204030204"/>
                        </a:rPr>
                        <a:t>6 months–1 year (30.26%); 3–6 months (18.42%)</a:t>
                      </a:r>
                      <a:endParaRPr lang="en-US" altLang="zh-CN" sz="1600">
                        <a:solidFill>
                          <a:srgbClr val="444444"/>
                        </a:solidFill>
                        <a:latin typeface="Calibri" panose="020F0502020204030204"/>
                        <a:ea typeface="Calibri" panose="020F0502020204030204"/>
                      </a:endParaRPr>
                    </a:p>
                  </a:txBody>
                  <a:tcPr marL="95250" marR="95250" marT="63500" marB="63500" anchor="ctr">
                    <a:lnL w="12700" cap="flat" cmpd="sng">
                      <a:solidFill>
                        <a:srgbClr val="CCCCCC"/>
                      </a:solidFill>
                      <a:prstDash val="solid"/>
                      <a:headEnd type="none" w="med" len="med"/>
                      <a:tailEnd type="none" w="med" len="med"/>
                    </a:lnL>
                    <a:lnR w="12700" cap="flat" cmpd="sng">
                      <a:solidFill>
                        <a:srgbClr val="CCCCCC"/>
                      </a:solidFill>
                      <a:prstDash val="solid"/>
                      <a:headEnd type="none" w="med" len="med"/>
                      <a:tailEnd type="none" w="med" len="med"/>
                    </a:lnR>
                    <a:lnT w="3175" cap="flat" cmpd="sng">
                      <a:solidFill>
                        <a:srgbClr val="CCCCCC"/>
                      </a:solidFill>
                      <a:prstDash val="solid"/>
                      <a:headEnd type="none" w="med" len="med"/>
                      <a:tailEnd type="none" w="med" len="med"/>
                    </a:lnT>
                    <a:lnB w="6350" cap="flat" cmpd="sng">
                      <a:solidFill>
                        <a:srgbClr val="AAAAAA"/>
                      </a:solidFill>
                      <a:prstDash val="solid"/>
                      <a:headEnd type="none" w="med" len="med"/>
                      <a:tailEnd type="none" w="med" len="med"/>
                    </a:lnB>
                    <a:solidFill>
                      <a:srgbClr val="F2F5FB"/>
                    </a:solidFill>
                  </a:tcPr>
                </a:tc>
                <a:tc>
                  <a:txBody>
                    <a:bodyPr/>
                    <a:lstStyle/>
                    <a:p>
                      <a:pPr marL="95250" indent="0" algn="l">
                        <a:spcBef>
                          <a:spcPct val="0"/>
                        </a:spcBef>
                        <a:spcAft>
                          <a:spcPct val="0"/>
                        </a:spcAft>
                      </a:pPr>
                      <a:r>
                        <a:rPr lang="en-US" altLang="zh-CN" sz="1600">
                          <a:solidFill>
                            <a:srgbClr val="444444"/>
                          </a:solidFill>
                          <a:latin typeface="Calibri" panose="020F0502020204030204"/>
                          <a:ea typeface="Calibri" panose="020F0502020204030204"/>
                        </a:rPr>
                        <a:t>1–2 years (28.32%); 6 months–1 year (22.12%)</a:t>
                      </a:r>
                      <a:endParaRPr lang="en-US" altLang="zh-CN" sz="1600">
                        <a:solidFill>
                          <a:srgbClr val="444444"/>
                        </a:solidFill>
                        <a:latin typeface="Calibri" panose="020F0502020204030204"/>
                        <a:ea typeface="Calibri" panose="020F0502020204030204"/>
                      </a:endParaRPr>
                    </a:p>
                  </a:txBody>
                  <a:tcPr marL="95250" marR="95250" marT="63500" marB="63500" anchor="ctr">
                    <a:lnL w="12700" cap="flat" cmpd="sng">
                      <a:solidFill>
                        <a:srgbClr val="CCCCCC"/>
                      </a:solidFill>
                      <a:prstDash val="solid"/>
                      <a:headEnd type="none" w="med" len="med"/>
                      <a:tailEnd type="none" w="med" len="med"/>
                    </a:lnL>
                    <a:lnR w="6350" cap="flat" cmpd="sng">
                      <a:solidFill>
                        <a:srgbClr val="AAAAAA"/>
                      </a:solidFill>
                      <a:prstDash val="solid"/>
                      <a:headEnd type="none" w="med" len="med"/>
                      <a:tailEnd type="none" w="med" len="med"/>
                    </a:lnR>
                    <a:lnT w="3175" cap="flat" cmpd="sng">
                      <a:solidFill>
                        <a:srgbClr val="CCCCCC"/>
                      </a:solidFill>
                      <a:prstDash val="solid"/>
                      <a:headEnd type="none" w="med" len="med"/>
                      <a:tailEnd type="none" w="med" len="med"/>
                    </a:lnT>
                    <a:lnB w="6350" cap="flat" cmpd="sng">
                      <a:solidFill>
                        <a:srgbClr val="AAAAAA"/>
                      </a:solidFill>
                      <a:prstDash val="solid"/>
                      <a:headEnd type="none" w="med" len="med"/>
                      <a:tailEnd type="none" w="med" len="med"/>
                    </a:lnB>
                    <a:solidFill>
                      <a:srgbClr val="FBEEF0"/>
                    </a:solidFill>
                  </a:tcPr>
                </a:tc>
              </a:tr>
            </a:tbl>
          </a:graphicData>
        </a:graphic>
      </p:graphicFrame>
    </p:spTree>
  </p:cSld>
  <p:clrMapOvr>
    <a:masterClrMapping/>
  </p:clrMapOvr>
  <p:transition/>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TABLE_ENDDRAG_ORIGIN_RECT" val="720*318"/>
  <p:tag name="TABLE_ENDDRAG_RECT" val="90*1823*720*318"/>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AS_NET" val="4.0.30319.42000"/>
  <p:tag name="AS_OS" val="Microsoft Windows NT 6.2.9200.0"/>
  <p:tag name="AS_RELEASE_DATE" val="2022.04.14"/>
  <p:tag name="AS_TITLE" val="Aspose.Slides for .NET 4.0 Client Profile"/>
  <p:tag name="AS_VERSION" val="22.4"/>
  <p:tag name="POSTERNERDTEMPLATE" val="assessingslate|08-2022"/>
  <p:tag name="COMMONDATA" val="eyJoZGlkIjoiZDk0ZjY3NDI5MjRkNmM0NzFmZDhlZTA1ZjA3ZGFiYWIifQ=="/>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Arial"/>
        <a:cs typeface="Arial"/>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10824</Words>
  <Application>WPS 文字</Application>
  <PresentationFormat>Custom</PresentationFormat>
  <Paragraphs>311</Paragraphs>
  <Slides>1</Slides>
  <Notes>0</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1</vt:i4>
      </vt:variant>
    </vt:vector>
  </HeadingPairs>
  <TitlesOfParts>
    <vt:vector size="19" baseType="lpstr">
      <vt:lpstr>Arial</vt:lpstr>
      <vt:lpstr>宋体</vt:lpstr>
      <vt:lpstr>Wingdings</vt:lpstr>
      <vt:lpstr>Montserrat Extra Bold</vt:lpstr>
      <vt:lpstr>苹方-简</vt:lpstr>
      <vt:lpstr>Open Sans</vt:lpstr>
      <vt:lpstr>Domine</vt:lpstr>
      <vt:lpstr>Times New Roman</vt:lpstr>
      <vt:lpstr>Times New Roman Bold</vt:lpstr>
      <vt:lpstr>Calibri</vt:lpstr>
      <vt:lpstr>汉仪书宋二KW</vt:lpstr>
      <vt:lpstr>Helvetica Neue</vt:lpstr>
      <vt:lpstr>微软雅黑</vt:lpstr>
      <vt:lpstr>汉仪旗黑</vt:lpstr>
      <vt:lpstr>宋体</vt:lpstr>
      <vt:lpstr>Arial Unicode MS</vt:lpstr>
      <vt:lpstr>Times New Roman</vt:lpstr>
      <vt:lpstr>Office Theme</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Scientific poster example</dc:title>
  <dc:creator>Graphicsland/MakeSigns.com</dc:creator>
  <cp:keywords>scientific, research, template, custom, poster, presentation, symposium, printing, powerpoint, create, design, example, sample, download</cp:keywords>
  <dc:description>We offer free powerpoint poster templates to help you design your very own scientific poster presentation.</dc:description>
  <dc:subject>Template For Scientific Poster Presentation</dc:subject>
  <cp:category>science research poster</cp:category>
  <cp:lastModifiedBy>cracia</cp:lastModifiedBy>
  <cp:revision>50</cp:revision>
  <dcterms:created xsi:type="dcterms:W3CDTF">2026-10-13T00:14:00Z</dcterms:created>
  <dcterms:modified xsi:type="dcterms:W3CDTF">2026-10-13T00:14:00Z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6F8134324D514E40C877CD6A809C4DAF_43</vt:lpwstr>
  </property>
  <property fmtid="{D5CDD505-2E9C-101B-9397-08002B2CF9AE}" pid="3" name="KSOProductBuildVer">
    <vt:lpwstr>2052-7.4.1.8983</vt:lpwstr>
  </property>
</Properties>
</file>